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70" r:id="rId5"/>
    <p:sldId id="259" r:id="rId6"/>
    <p:sldId id="260" r:id="rId7"/>
    <p:sldId id="273" r:id="rId8"/>
    <p:sldId id="274" r:id="rId9"/>
    <p:sldId id="268" r:id="rId10"/>
    <p:sldId id="261" r:id="rId11"/>
    <p:sldId id="269" r:id="rId12"/>
    <p:sldId id="262" r:id="rId13"/>
    <p:sldId id="272" r:id="rId14"/>
    <p:sldId id="265" r:id="rId15"/>
    <p:sldId id="266" r:id="rId16"/>
    <p:sldId id="263" r:id="rId17"/>
    <p:sldId id="267" r:id="rId18"/>
    <p:sldId id="280" r:id="rId19"/>
    <p:sldId id="283" r:id="rId20"/>
    <p:sldId id="284" r:id="rId21"/>
    <p:sldId id="28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6" d="100"/>
          <a:sy n="106" d="100"/>
        </p:scale>
        <p:origin x="-142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FC46C-20A6-EA40-9A18-E043312878E6}" type="datetimeFigureOut">
              <a:rPr lang="en-US" smtClean="0"/>
              <a:t>11/18/2014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428865-BF99-DA4A-901E-0DB4059E86DD}" type="slidenum">
              <a:rPr lang="en-US" smtClean="0"/>
              <a:t>‹#›</a:t>
            </a:fld>
            <a:endParaRPr lang="en-US" dirty="0"/>
          </a:p>
        </p:txBody>
      </p:sp>
    </p:spTree>
    <p:extLst>
      <p:ext uri="{BB962C8B-B14F-4D97-AF65-F5344CB8AC3E}">
        <p14:creationId xmlns:p14="http://schemas.microsoft.com/office/powerpoint/2010/main" val="2443904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2CD81-7484-714F-B9E9-BE41B8BEED73}" type="datetimeFigureOut">
              <a:rPr lang="en-US" smtClean="0"/>
              <a:t>11/18/2014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4FCE2-38BA-A24F-9FDA-CDF72D512ACB}" type="slidenum">
              <a:rPr lang="en-US" smtClean="0"/>
              <a:t>‹#›</a:t>
            </a:fld>
            <a:endParaRPr lang="en-US" dirty="0"/>
          </a:p>
        </p:txBody>
      </p:sp>
    </p:spTree>
    <p:extLst>
      <p:ext uri="{BB962C8B-B14F-4D97-AF65-F5344CB8AC3E}">
        <p14:creationId xmlns:p14="http://schemas.microsoft.com/office/powerpoint/2010/main" val="24058944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SIPS are a continuation</a:t>
            </a:r>
            <a:r>
              <a:rPr lang="en-US" baseline="0" dirty="0" smtClean="0"/>
              <a:t> of the PEATEs established by NASA. With the SIPS, we are moving from product evaluation and alternative algorithm testing to climate data record production (to continue the NASA climate record of EOS).</a:t>
            </a:r>
            <a:endParaRPr lang="en-US" dirty="0"/>
          </a:p>
        </p:txBody>
      </p:sp>
      <p:sp>
        <p:nvSpPr>
          <p:cNvPr id="4" name="Slide Number Placeholder 3"/>
          <p:cNvSpPr>
            <a:spLocks noGrp="1"/>
          </p:cNvSpPr>
          <p:nvPr>
            <p:ph type="sldNum" sz="quarter" idx="10"/>
          </p:nvPr>
        </p:nvSpPr>
        <p:spPr/>
        <p:txBody>
          <a:bodyPr/>
          <a:lstStyle/>
          <a:p>
            <a:fld id="{A204FCE2-38BA-A24F-9FDA-CDF72D512ACB}" type="slidenum">
              <a:rPr lang="en-US" smtClean="0"/>
              <a:t>2</a:t>
            </a:fld>
            <a:endParaRPr lang="en-US" dirty="0"/>
          </a:p>
        </p:txBody>
      </p:sp>
    </p:spTree>
    <p:extLst>
      <p:ext uri="{BB962C8B-B14F-4D97-AF65-F5344CB8AC3E}">
        <p14:creationId xmlns:p14="http://schemas.microsoft.com/office/powerpoint/2010/main" val="46691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cloud investigations, three aerosol investigations, and one water vapor investigation. Bo-Cai Gao and Eva Borbas are new team members (both were members of the MODIS Science Team).</a:t>
            </a:r>
            <a:endParaRPr lang="en-US" dirty="0"/>
          </a:p>
        </p:txBody>
      </p:sp>
      <p:sp>
        <p:nvSpPr>
          <p:cNvPr id="4" name="Slide Number Placeholder 3"/>
          <p:cNvSpPr>
            <a:spLocks noGrp="1"/>
          </p:cNvSpPr>
          <p:nvPr>
            <p:ph type="sldNum" sz="quarter" idx="10"/>
          </p:nvPr>
        </p:nvSpPr>
        <p:spPr/>
        <p:txBody>
          <a:bodyPr/>
          <a:lstStyle/>
          <a:p>
            <a:fld id="{A204FCE2-38BA-A24F-9FDA-CDF72D512ACB}" type="slidenum">
              <a:rPr lang="en-US" smtClean="0"/>
              <a:t>3</a:t>
            </a:fld>
            <a:endParaRPr lang="en-US" dirty="0"/>
          </a:p>
        </p:txBody>
      </p:sp>
    </p:spTree>
    <p:extLst>
      <p:ext uri="{BB962C8B-B14F-4D97-AF65-F5344CB8AC3E}">
        <p14:creationId xmlns:p14="http://schemas.microsoft.com/office/powerpoint/2010/main" val="294238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Atmosphere SIPS builds</a:t>
            </a:r>
            <a:r>
              <a:rPr lang="en-US" baseline="0" dirty="0" smtClean="0"/>
              <a:t> on the resources, experience, and tools developed for the Atmosphere PEATE. The same management team and technical teams are in place. Philosophy will be very similar to the PEATE, with the biggest change being that the SIPS is responsible for global processing of products for NASA. Note that products created by the Atmosphere SIPS will go to the GSFC LAADS for archive and distribution (like the MODIS Atmosphere products). However the Atmosphere PEATE will continue to make L0, L1B, L2, and L3 products available to collaborators.</a:t>
            </a:r>
            <a:endParaRPr lang="en-US" dirty="0"/>
          </a:p>
        </p:txBody>
      </p:sp>
      <p:sp>
        <p:nvSpPr>
          <p:cNvPr id="4" name="Slide Number Placeholder 3"/>
          <p:cNvSpPr>
            <a:spLocks noGrp="1"/>
          </p:cNvSpPr>
          <p:nvPr>
            <p:ph type="sldNum" sz="quarter" idx="10"/>
          </p:nvPr>
        </p:nvSpPr>
        <p:spPr/>
        <p:txBody>
          <a:bodyPr/>
          <a:lstStyle/>
          <a:p>
            <a:fld id="{A204FCE2-38BA-A24F-9FDA-CDF72D512ACB}" type="slidenum">
              <a:rPr lang="en-US" smtClean="0"/>
              <a:t>5</a:t>
            </a:fld>
            <a:endParaRPr lang="en-US" dirty="0"/>
          </a:p>
        </p:txBody>
      </p:sp>
    </p:spTree>
    <p:extLst>
      <p:ext uri="{BB962C8B-B14F-4D97-AF65-F5344CB8AC3E}">
        <p14:creationId xmlns:p14="http://schemas.microsoft.com/office/powerpoint/2010/main" val="424718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 is moving away from the RDRs, SDRs, and EDRs created by the IDPS.</a:t>
            </a:r>
            <a:r>
              <a:rPr lang="en-US" baseline="0" dirty="0" smtClean="0"/>
              <a:t> NASA EDOS will be responsible for delivering Level 0 stored mission data to each of the SIPS. NASA HQ directed the VIIRS PEATES to form a team to design and create NASA software and formats for the L1B data. The team (led by the Ocean, Land, and Atmosphere PEATE and VCST leads) is already working on this effort. The Atmosphere SIPS will always create VIIRS L1B data onsite.</a:t>
            </a:r>
            <a:endParaRPr lang="en-US" dirty="0"/>
          </a:p>
        </p:txBody>
      </p:sp>
      <p:sp>
        <p:nvSpPr>
          <p:cNvPr id="4" name="Slide Number Placeholder 3"/>
          <p:cNvSpPr>
            <a:spLocks noGrp="1"/>
          </p:cNvSpPr>
          <p:nvPr>
            <p:ph type="sldNum" sz="quarter" idx="10"/>
          </p:nvPr>
        </p:nvSpPr>
        <p:spPr/>
        <p:txBody>
          <a:bodyPr/>
          <a:lstStyle/>
          <a:p>
            <a:fld id="{A204FCE2-38BA-A24F-9FDA-CDF72D512ACB}" type="slidenum">
              <a:rPr lang="en-US" smtClean="0"/>
              <a:t>6</a:t>
            </a:fld>
            <a:endParaRPr lang="en-US" dirty="0"/>
          </a:p>
        </p:txBody>
      </p:sp>
    </p:spTree>
    <p:extLst>
      <p:ext uri="{BB962C8B-B14F-4D97-AF65-F5344CB8AC3E}">
        <p14:creationId xmlns:p14="http://schemas.microsoft.com/office/powerpoint/2010/main" val="290867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205835-2F87-7B45-BF79-032EE6DB551A}"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414766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2C1CCF-2CC3-9C4B-AE1E-4D0DD88727AA}"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61941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BECAD-1F34-0D4D-9515-0A4E847B0C29}"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241697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A4E7A-4414-1A42-901E-4D3A7493B6C5}"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364737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E101B-317F-C942-AA14-A39FDAD87D46}"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411588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431EFC-734A-5B4E-BDB1-990C83ACD84B}" type="datetime1">
              <a:rPr lang="en-US" smtClean="0"/>
              <a:t>11/18/2014</a:t>
            </a:fld>
            <a:endParaRPr lang="en-US" dirty="0"/>
          </a:p>
        </p:txBody>
      </p:sp>
      <p:sp>
        <p:nvSpPr>
          <p:cNvPr id="6" name="Footer Placeholder 5"/>
          <p:cNvSpPr>
            <a:spLocks noGrp="1"/>
          </p:cNvSpPr>
          <p:nvPr>
            <p:ph type="ftr" sz="quarter" idx="11"/>
          </p:nvPr>
        </p:nvSpPr>
        <p:spPr/>
        <p:txBody>
          <a:bodyPr/>
          <a:lstStyle/>
          <a:p>
            <a:r>
              <a:rPr lang="en-US" dirty="0" smtClean="0"/>
              <a:t>Atmosphere SIPS Plans and Status</a:t>
            </a:r>
            <a:endParaRPr lang="en-US" dirty="0"/>
          </a:p>
        </p:txBody>
      </p:sp>
      <p:sp>
        <p:nvSpPr>
          <p:cNvPr id="7" name="Slide Number Placeholder 6"/>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99083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AD5AB-59BC-6A41-BFAF-13D3EE69CB7E}" type="datetime1">
              <a:rPr lang="en-US" smtClean="0"/>
              <a:t>11/18/2014</a:t>
            </a:fld>
            <a:endParaRPr lang="en-US" dirty="0"/>
          </a:p>
        </p:txBody>
      </p:sp>
      <p:sp>
        <p:nvSpPr>
          <p:cNvPr id="8" name="Footer Placeholder 7"/>
          <p:cNvSpPr>
            <a:spLocks noGrp="1"/>
          </p:cNvSpPr>
          <p:nvPr>
            <p:ph type="ftr" sz="quarter" idx="11"/>
          </p:nvPr>
        </p:nvSpPr>
        <p:spPr/>
        <p:txBody>
          <a:bodyPr/>
          <a:lstStyle/>
          <a:p>
            <a:r>
              <a:rPr lang="en-US" dirty="0" smtClean="0"/>
              <a:t>Atmosphere SIPS Plans and Status</a:t>
            </a:r>
            <a:endParaRPr lang="en-US" dirty="0"/>
          </a:p>
        </p:txBody>
      </p:sp>
      <p:sp>
        <p:nvSpPr>
          <p:cNvPr id="9" name="Slide Number Placeholder 8"/>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7189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E1B5AC-6DAB-0743-B68A-57002489B199}" type="datetime1">
              <a:rPr lang="en-US" smtClean="0"/>
              <a:t>11/18/2014</a:t>
            </a:fld>
            <a:endParaRPr lang="en-US" dirty="0"/>
          </a:p>
        </p:txBody>
      </p:sp>
      <p:sp>
        <p:nvSpPr>
          <p:cNvPr id="4" name="Footer Placeholder 3"/>
          <p:cNvSpPr>
            <a:spLocks noGrp="1"/>
          </p:cNvSpPr>
          <p:nvPr>
            <p:ph type="ftr" sz="quarter" idx="11"/>
          </p:nvPr>
        </p:nvSpPr>
        <p:spPr/>
        <p:txBody>
          <a:bodyPr/>
          <a:lstStyle/>
          <a:p>
            <a:r>
              <a:rPr lang="en-US" dirty="0" smtClean="0"/>
              <a:t>Atmosphere SIPS Plans and Status</a:t>
            </a:r>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206511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E0B1F-833A-174C-B212-DF9F47A06C49}" type="datetime1">
              <a:rPr lang="en-US" smtClean="0"/>
              <a:t>11/18/2014</a:t>
            </a:fld>
            <a:endParaRPr lang="en-US" dirty="0"/>
          </a:p>
        </p:txBody>
      </p:sp>
      <p:sp>
        <p:nvSpPr>
          <p:cNvPr id="3" name="Footer Placeholder 2"/>
          <p:cNvSpPr>
            <a:spLocks noGrp="1"/>
          </p:cNvSpPr>
          <p:nvPr>
            <p:ph type="ftr" sz="quarter" idx="11"/>
          </p:nvPr>
        </p:nvSpPr>
        <p:spPr/>
        <p:txBody>
          <a:bodyPr/>
          <a:lstStyle/>
          <a:p>
            <a:r>
              <a:rPr lang="en-US" dirty="0" smtClean="0"/>
              <a:t>Atmosphere SIPS Plans and Status</a:t>
            </a:r>
            <a:endParaRPr lang="en-US" dirty="0"/>
          </a:p>
        </p:txBody>
      </p:sp>
      <p:sp>
        <p:nvSpPr>
          <p:cNvPr id="4" name="Slide Number Placeholder 3"/>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215244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4B370-D651-FD40-8C6C-677D95332BB6}" type="datetime1">
              <a:rPr lang="en-US" smtClean="0"/>
              <a:t>11/18/2014</a:t>
            </a:fld>
            <a:endParaRPr lang="en-US" dirty="0"/>
          </a:p>
        </p:txBody>
      </p:sp>
      <p:sp>
        <p:nvSpPr>
          <p:cNvPr id="6" name="Footer Placeholder 5"/>
          <p:cNvSpPr>
            <a:spLocks noGrp="1"/>
          </p:cNvSpPr>
          <p:nvPr>
            <p:ph type="ftr" sz="quarter" idx="11"/>
          </p:nvPr>
        </p:nvSpPr>
        <p:spPr/>
        <p:txBody>
          <a:bodyPr/>
          <a:lstStyle/>
          <a:p>
            <a:r>
              <a:rPr lang="en-US" dirty="0" smtClean="0"/>
              <a:t>Atmosphere SIPS Plans and Status</a:t>
            </a:r>
            <a:endParaRPr lang="en-US" dirty="0"/>
          </a:p>
        </p:txBody>
      </p:sp>
      <p:sp>
        <p:nvSpPr>
          <p:cNvPr id="7" name="Slide Number Placeholder 6"/>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290427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ED5BA-3FF9-2940-B554-3E1E673DACD5}" type="datetime1">
              <a:rPr lang="en-US" smtClean="0"/>
              <a:t>11/18/2014</a:t>
            </a:fld>
            <a:endParaRPr lang="en-US" dirty="0"/>
          </a:p>
        </p:txBody>
      </p:sp>
      <p:sp>
        <p:nvSpPr>
          <p:cNvPr id="6" name="Footer Placeholder 5"/>
          <p:cNvSpPr>
            <a:spLocks noGrp="1"/>
          </p:cNvSpPr>
          <p:nvPr>
            <p:ph type="ftr" sz="quarter" idx="11"/>
          </p:nvPr>
        </p:nvSpPr>
        <p:spPr/>
        <p:txBody>
          <a:bodyPr/>
          <a:lstStyle/>
          <a:p>
            <a:r>
              <a:rPr lang="en-US" dirty="0" smtClean="0"/>
              <a:t>Atmosphere SIPS Plans and Status</a:t>
            </a:r>
            <a:endParaRPr lang="en-US" dirty="0"/>
          </a:p>
        </p:txBody>
      </p:sp>
      <p:sp>
        <p:nvSpPr>
          <p:cNvPr id="7" name="Slide Number Placeholder 6"/>
          <p:cNvSpPr>
            <a:spLocks noGrp="1"/>
          </p:cNvSpPr>
          <p:nvPr>
            <p:ph type="sldNum" sz="quarter" idx="12"/>
          </p:nvPr>
        </p:nvSpPr>
        <p:spPr/>
        <p:txBody>
          <a:bodyPr/>
          <a:lstStyle/>
          <a:p>
            <a:fld id="{38CF7939-3FE8-6F48-90AC-22598DE80313}" type="slidenum">
              <a:rPr lang="en-US" smtClean="0"/>
              <a:t>‹#›</a:t>
            </a:fld>
            <a:endParaRPr lang="en-US" dirty="0"/>
          </a:p>
        </p:txBody>
      </p:sp>
    </p:spTree>
    <p:extLst>
      <p:ext uri="{BB962C8B-B14F-4D97-AF65-F5344CB8AC3E}">
        <p14:creationId xmlns:p14="http://schemas.microsoft.com/office/powerpoint/2010/main" val="46015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8881" y="275882"/>
            <a:ext cx="6808166" cy="74838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7598"/>
            <a:ext cx="8229600" cy="48385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1657D-B7F3-6E4E-BBF8-B5819176D389}" type="datetime1">
              <a:rPr lang="en-US" smtClean="0"/>
              <a:t>11/18/2014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Atmosphere SIPS Plans and Status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F7939-3FE8-6F48-90AC-22598DE80313}" type="slidenum">
              <a:rPr lang="en-US" smtClean="0"/>
              <a:t>‹#›</a:t>
            </a:fld>
            <a:endParaRPr lang="en-US" dirty="0"/>
          </a:p>
        </p:txBody>
      </p:sp>
      <p:pic>
        <p:nvPicPr>
          <p:cNvPr id="7" name="Picture 3"/>
          <p:cNvPicPr>
            <a:picLocks noChangeAspect="1"/>
          </p:cNvPicPr>
          <p:nvPr userDrawn="1"/>
        </p:nvPicPr>
        <p:blipFill rotWithShape="1">
          <a:blip r:embed="rId13">
            <a:extLst>
              <a:ext uri="{28A0092B-C50C-407E-A947-70E740481C1C}">
                <a14:useLocalDpi xmlns:a14="http://schemas.microsoft.com/office/drawing/2010/main" val="0"/>
              </a:ext>
            </a:extLst>
          </a:blip>
          <a:srcRect r="53615"/>
          <a:stretch/>
        </p:blipFill>
        <p:spPr bwMode="auto">
          <a:xfrm>
            <a:off x="90489" y="0"/>
            <a:ext cx="1125946" cy="960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67730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ps.ssec.wisc.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Liam.Gumley@ssec.wisc.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2496"/>
            <a:ext cx="7772400" cy="1470025"/>
          </a:xfrm>
        </p:spPr>
        <p:txBody>
          <a:bodyPr>
            <a:normAutofit/>
          </a:bodyPr>
          <a:lstStyle/>
          <a:p>
            <a:pPr algn="ctr"/>
            <a:r>
              <a:rPr lang="en-US" sz="4000" dirty="0" smtClean="0"/>
              <a:t>Suomi NPP Atmosphere SIPS</a:t>
            </a:r>
            <a:br>
              <a:rPr lang="en-US" sz="4000" dirty="0" smtClean="0"/>
            </a:br>
            <a:endParaRPr lang="en-US" sz="4000" dirty="0"/>
          </a:p>
        </p:txBody>
      </p:sp>
      <p:sp>
        <p:nvSpPr>
          <p:cNvPr id="3" name="Subtitle 2"/>
          <p:cNvSpPr>
            <a:spLocks noGrp="1"/>
          </p:cNvSpPr>
          <p:nvPr>
            <p:ph type="subTitle" idx="1"/>
          </p:nvPr>
        </p:nvSpPr>
        <p:spPr>
          <a:xfrm>
            <a:off x="1371600" y="1214291"/>
            <a:ext cx="6400800" cy="1752600"/>
          </a:xfrm>
        </p:spPr>
        <p:txBody>
          <a:bodyPr>
            <a:normAutofit/>
          </a:bodyPr>
          <a:lstStyle/>
          <a:p>
            <a:r>
              <a:rPr lang="en-US" sz="2800" dirty="0" smtClean="0"/>
              <a:t>Liam Gumley, PI</a:t>
            </a:r>
          </a:p>
          <a:p>
            <a:r>
              <a:rPr lang="en-US" sz="2800" dirty="0" smtClean="0"/>
              <a:t>Bob Holz and Steve Ackerman, Co-Is</a:t>
            </a:r>
          </a:p>
        </p:txBody>
      </p:sp>
      <p:pic>
        <p:nvPicPr>
          <p:cNvPr id="6" name="Picture 3"/>
          <p:cNvPicPr>
            <a:picLocks noChangeAspect="1"/>
          </p:cNvPicPr>
          <p:nvPr/>
        </p:nvPicPr>
        <p:blipFill rotWithShape="1">
          <a:blip r:embed="rId2">
            <a:extLst>
              <a:ext uri="{28A0092B-C50C-407E-A947-70E740481C1C}">
                <a14:useLocalDpi xmlns:a14="http://schemas.microsoft.com/office/drawing/2010/main" val="0"/>
              </a:ext>
            </a:extLst>
          </a:blip>
          <a:srcRect r="53615"/>
          <a:stretch/>
        </p:blipFill>
        <p:spPr bwMode="auto">
          <a:xfrm>
            <a:off x="90489" y="5692775"/>
            <a:ext cx="1371114"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461603" y="6194510"/>
            <a:ext cx="4708276" cy="646331"/>
          </a:xfrm>
          <a:prstGeom prst="rect">
            <a:avLst/>
          </a:prstGeom>
          <a:noFill/>
        </p:spPr>
        <p:txBody>
          <a:bodyPr wrap="square" rtlCol="0">
            <a:spAutoFit/>
          </a:bodyPr>
          <a:lstStyle/>
          <a:p>
            <a:r>
              <a:rPr lang="en-US" dirty="0" smtClean="0"/>
              <a:t>Space Science and Engineering Center</a:t>
            </a:r>
          </a:p>
          <a:p>
            <a:r>
              <a:rPr lang="en-US" dirty="0" smtClean="0"/>
              <a:t>University of Wisconsin-Madison</a:t>
            </a:r>
            <a:endParaRPr lang="en-US" dirty="0"/>
          </a:p>
        </p:txBody>
      </p:sp>
      <p:pic>
        <p:nvPicPr>
          <p:cNvPr id="5" name="Picture 4"/>
          <p:cNvPicPr>
            <a:picLocks noChangeAspect="1"/>
          </p:cNvPicPr>
          <p:nvPr/>
        </p:nvPicPr>
        <p:blipFill rotWithShape="1">
          <a:blip r:embed="rId3"/>
          <a:srcRect b="22973"/>
          <a:stretch/>
        </p:blipFill>
        <p:spPr>
          <a:xfrm>
            <a:off x="1154950" y="2505493"/>
            <a:ext cx="6826956" cy="3365518"/>
          </a:xfrm>
          <a:prstGeom prst="rect">
            <a:avLst/>
          </a:prstGeom>
        </p:spPr>
      </p:pic>
      <p:sp>
        <p:nvSpPr>
          <p:cNvPr id="8" name="TextBox 7"/>
          <p:cNvSpPr txBox="1"/>
          <p:nvPr/>
        </p:nvSpPr>
        <p:spPr>
          <a:xfrm>
            <a:off x="3359142" y="5880824"/>
            <a:ext cx="2431795" cy="276999"/>
          </a:xfrm>
          <a:prstGeom prst="rect">
            <a:avLst/>
          </a:prstGeom>
          <a:noFill/>
        </p:spPr>
        <p:txBody>
          <a:bodyPr wrap="square" rtlCol="0">
            <a:spAutoFit/>
          </a:bodyPr>
          <a:lstStyle/>
          <a:p>
            <a:pPr algn="ctr"/>
            <a:r>
              <a:rPr lang="en-US" sz="1200" dirty="0" smtClean="0">
                <a:solidFill>
                  <a:schemeClr val="tx1">
                    <a:lumMod val="50000"/>
                    <a:lumOff val="50000"/>
                  </a:schemeClr>
                </a:solidFill>
              </a:rPr>
              <a:t>VIIRS True Color 2014/03/21</a:t>
            </a:r>
            <a:endParaRPr lang="en-US" sz="1200" dirty="0">
              <a:solidFill>
                <a:schemeClr val="tx1">
                  <a:lumMod val="50000"/>
                  <a:lumOff val="50000"/>
                </a:schemeClr>
              </a:solidFill>
            </a:endParaRPr>
          </a:p>
        </p:txBody>
      </p:sp>
      <p:pic>
        <p:nvPicPr>
          <p:cNvPr id="9" name="Picture 8" descr="Nasa-logo.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1357" y="5579530"/>
            <a:ext cx="1436615" cy="1229959"/>
          </a:xfrm>
          <a:prstGeom prst="rect">
            <a:avLst/>
          </a:prstGeom>
        </p:spPr>
      </p:pic>
    </p:spTree>
    <p:extLst>
      <p:ext uri="{BB962C8B-B14F-4D97-AF65-F5344CB8AC3E}">
        <p14:creationId xmlns:p14="http://schemas.microsoft.com/office/powerpoint/2010/main" val="3142201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Level 2 Products</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400" dirty="0" smtClean="0"/>
              <a:t>The Atmosphere SIPS will create VIIRS Level 2 products using software developed and owned by the investigators on the Science Team.</a:t>
            </a:r>
          </a:p>
          <a:p>
            <a:pPr marL="457200" indent="-457200">
              <a:buFont typeface="+mj-lt"/>
              <a:buAutoNum type="arabicPeriod"/>
            </a:pPr>
            <a:r>
              <a:rPr lang="en-US" sz="2400" dirty="0" smtClean="0"/>
              <a:t>Software will be transitioned to operations using the same process that was used by the Atmosphere PEATE</a:t>
            </a:r>
            <a:r>
              <a:rPr lang="en-US" sz="2400" dirty="0"/>
              <a:t> </a:t>
            </a:r>
            <a:r>
              <a:rPr lang="en-US" sz="2400" dirty="0" smtClean="0"/>
              <a:t>(build and test on a server provided by the SIPS).</a:t>
            </a:r>
          </a:p>
          <a:p>
            <a:pPr marL="457200" indent="-457200">
              <a:buFont typeface="+mj-lt"/>
              <a:buAutoNum type="arabicPeriod"/>
            </a:pPr>
            <a:r>
              <a:rPr lang="en-US" sz="2400" dirty="0" smtClean="0"/>
              <a:t>Level 2 products will be created operationally in forward stream and near real-time processing modes.</a:t>
            </a:r>
          </a:p>
          <a:p>
            <a:pPr marL="457200" indent="-457200">
              <a:buFont typeface="+mj-lt"/>
              <a:buAutoNum type="arabicPeriod"/>
            </a:pPr>
            <a:r>
              <a:rPr lang="en-US" sz="2400" dirty="0" smtClean="0"/>
              <a:t>Level 2 products for the duration of the SNPP mission will be reprocessed when directed by the Science Team.</a:t>
            </a:r>
            <a:endParaRPr lang="en-US" sz="2400" dirty="0"/>
          </a:p>
          <a:p>
            <a:pPr marL="457200" indent="-457200">
              <a:buFont typeface="+mj-lt"/>
              <a:buAutoNum type="arabicPeriod"/>
            </a:pPr>
            <a:r>
              <a:rPr lang="en-US" sz="2400" dirty="0" smtClean="0"/>
              <a:t>Level 2 products will be created in a non-public processing mode for algorithm and software development and testing.</a:t>
            </a:r>
          </a:p>
        </p:txBody>
      </p:sp>
      <p:sp>
        <p:nvSpPr>
          <p:cNvPr id="4" name="Date Placeholder 3"/>
          <p:cNvSpPr>
            <a:spLocks noGrp="1"/>
          </p:cNvSpPr>
          <p:nvPr>
            <p:ph type="dt" sz="half" idx="10"/>
          </p:nvPr>
        </p:nvSpPr>
        <p:spPr/>
        <p:txBody>
          <a:bodyPr/>
          <a:lstStyle/>
          <a:p>
            <a:fld id="{5833E1AE-8A13-AF4B-80C8-BFA90B6F3E91}" type="datetime1">
              <a:rPr lang="en-US" smtClean="0"/>
              <a:t>11/18/2014</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10</a:t>
            </a:fld>
            <a:endParaRPr lang="en-US" dirty="0"/>
          </a:p>
        </p:txBody>
      </p:sp>
      <p:sp>
        <p:nvSpPr>
          <p:cNvPr id="6" name="Footer Placeholder 5"/>
          <p:cNvSpPr>
            <a:spLocks noGrp="1"/>
          </p:cNvSpPr>
          <p:nvPr>
            <p:ph type="ftr" sz="quarter" idx="11"/>
          </p:nvPr>
        </p:nvSpPr>
        <p:spPr/>
        <p:txBody>
          <a:bodyPr/>
          <a:lstStyle/>
          <a:p>
            <a:r>
              <a:rPr lang="en-US" dirty="0" smtClean="0"/>
              <a:t>Atmosphere SIPS Plans and Status</a:t>
            </a:r>
            <a:endParaRPr lang="en-US" dirty="0"/>
          </a:p>
        </p:txBody>
      </p:sp>
    </p:spTree>
    <p:extLst>
      <p:ext uri="{BB962C8B-B14F-4D97-AF65-F5344CB8AC3E}">
        <p14:creationId xmlns:p14="http://schemas.microsoft.com/office/powerpoint/2010/main" val="1312660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Level 2 Product Examples</a:t>
            </a:r>
            <a:endParaRPr lang="en-US" dirty="0"/>
          </a:p>
        </p:txBody>
      </p:sp>
      <p:sp>
        <p:nvSpPr>
          <p:cNvPr id="4" name="Date Placeholder 3"/>
          <p:cNvSpPr>
            <a:spLocks noGrp="1"/>
          </p:cNvSpPr>
          <p:nvPr>
            <p:ph type="dt" sz="half" idx="10"/>
          </p:nvPr>
        </p:nvSpPr>
        <p:spPr/>
        <p:txBody>
          <a:bodyPr/>
          <a:lstStyle/>
          <a:p>
            <a:fld id="{7D68261B-93F8-8E46-9889-5884C11CCD57}"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11</a:t>
            </a:fld>
            <a:endParaRPr lang="en-US" dirty="0"/>
          </a:p>
        </p:txBody>
      </p:sp>
      <p:pic>
        <p:nvPicPr>
          <p:cNvPr id="7" name="Picture 6"/>
          <p:cNvPicPr>
            <a:picLocks noChangeAspect="1"/>
          </p:cNvPicPr>
          <p:nvPr/>
        </p:nvPicPr>
        <p:blipFill>
          <a:blip r:embed="rId2"/>
          <a:stretch>
            <a:fillRect/>
          </a:stretch>
        </p:blipFill>
        <p:spPr>
          <a:xfrm>
            <a:off x="23960" y="2084808"/>
            <a:ext cx="9088940" cy="2695872"/>
          </a:xfrm>
          <a:prstGeom prst="rect">
            <a:avLst/>
          </a:prstGeom>
        </p:spPr>
      </p:pic>
      <p:sp>
        <p:nvSpPr>
          <p:cNvPr id="8" name="Rectangle 7"/>
          <p:cNvSpPr/>
          <p:nvPr/>
        </p:nvSpPr>
        <p:spPr>
          <a:xfrm>
            <a:off x="1579158" y="4903222"/>
            <a:ext cx="6004401" cy="656590"/>
          </a:xfrm>
          <a:prstGeom prst="rect">
            <a:avLst/>
          </a:prstGeom>
        </p:spPr>
        <p:txBody>
          <a:bodyPr wrap="square">
            <a:spAutoFit/>
          </a:bodyPr>
          <a:lstStyle/>
          <a:p>
            <a:pPr algn="ctr"/>
            <a:r>
              <a:rPr lang="en-US" sz="2200" baseline="30000" dirty="0" smtClean="0"/>
              <a:t>Monthly </a:t>
            </a:r>
            <a:r>
              <a:rPr lang="en-US" sz="2200" baseline="30000" dirty="0"/>
              <a:t>means of Aerosol Optical Depth for July 2012 </a:t>
            </a:r>
            <a:r>
              <a:rPr lang="en-US" sz="2200" baseline="30000" dirty="0" smtClean="0"/>
              <a:t>from</a:t>
            </a:r>
          </a:p>
          <a:p>
            <a:pPr algn="ctr"/>
            <a:r>
              <a:rPr lang="en-US" sz="2200" baseline="30000" dirty="0" smtClean="0"/>
              <a:t>MODIS Dark</a:t>
            </a:r>
            <a:r>
              <a:rPr lang="en-US" sz="2200" dirty="0" smtClean="0"/>
              <a:t> </a:t>
            </a:r>
            <a:r>
              <a:rPr lang="en-US" sz="2200" baseline="30000" dirty="0" smtClean="0"/>
              <a:t>Target,</a:t>
            </a:r>
            <a:r>
              <a:rPr lang="en-US" sz="2200" dirty="0" smtClean="0"/>
              <a:t> </a:t>
            </a:r>
            <a:r>
              <a:rPr lang="en-US" sz="2200" baseline="30000" dirty="0" smtClean="0"/>
              <a:t>VIIRS </a:t>
            </a:r>
            <a:r>
              <a:rPr lang="en-US" sz="2200" baseline="30000" dirty="0"/>
              <a:t>Deep Blue, and VIIRS IDPS algorithms (Hsu 2013)</a:t>
            </a:r>
            <a:r>
              <a:rPr lang="en-US" sz="2200" baseline="30000" dirty="0" smtClean="0"/>
              <a:t>.</a:t>
            </a:r>
          </a:p>
        </p:txBody>
      </p:sp>
      <p:sp>
        <p:nvSpPr>
          <p:cNvPr id="9" name="TextBox 8"/>
          <p:cNvSpPr txBox="1"/>
          <p:nvPr/>
        </p:nvSpPr>
        <p:spPr>
          <a:xfrm>
            <a:off x="6712205" y="4785543"/>
            <a:ext cx="2431795"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Christina Hsu</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407199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Level 3 Products</a:t>
            </a:r>
            <a:endParaRPr lang="en-US" dirty="0"/>
          </a:p>
        </p:txBody>
      </p:sp>
      <p:sp>
        <p:nvSpPr>
          <p:cNvPr id="3" name="Content Placeholder 2"/>
          <p:cNvSpPr>
            <a:spLocks noGrp="1"/>
          </p:cNvSpPr>
          <p:nvPr>
            <p:ph idx="1"/>
          </p:nvPr>
        </p:nvSpPr>
        <p:spPr>
          <a:xfrm>
            <a:off x="457200" y="1336596"/>
            <a:ext cx="8229600" cy="4525963"/>
          </a:xfrm>
        </p:spPr>
        <p:txBody>
          <a:bodyPr>
            <a:normAutofit/>
          </a:bodyPr>
          <a:lstStyle/>
          <a:p>
            <a:r>
              <a:rPr lang="en-US" sz="2400" dirty="0" smtClean="0"/>
              <a:t>Level 3 products will be created by the Atmosphere SIPS using algorithms and/or software created by the Science Team.</a:t>
            </a:r>
          </a:p>
          <a:p>
            <a:r>
              <a:rPr lang="en-US" sz="2400" dirty="0" smtClean="0"/>
              <a:t>The Atmosphere SIPS may implement the software to run the Level 3 algorithms (to provide consistency across products).</a:t>
            </a:r>
          </a:p>
          <a:p>
            <a:r>
              <a:rPr lang="en-US" sz="2400" dirty="0" smtClean="0"/>
              <a:t>The Science Team will decide how to filter and grid the Level 2 data to create Level 3 products.</a:t>
            </a:r>
            <a:endParaRPr lang="en-US" sz="2400" dirty="0"/>
          </a:p>
        </p:txBody>
      </p:sp>
      <p:sp>
        <p:nvSpPr>
          <p:cNvPr id="4" name="Date Placeholder 3"/>
          <p:cNvSpPr>
            <a:spLocks noGrp="1"/>
          </p:cNvSpPr>
          <p:nvPr>
            <p:ph type="dt" sz="half" idx="10"/>
          </p:nvPr>
        </p:nvSpPr>
        <p:spPr/>
        <p:txBody>
          <a:bodyPr/>
          <a:lstStyle/>
          <a:p>
            <a:fld id="{B8A6AEC2-A053-1445-9E69-6318BF984249}" type="datetime1">
              <a:rPr lang="en-US" smtClean="0"/>
              <a:t>11/18/2014</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12</a:t>
            </a:fld>
            <a:endParaRPr lang="en-US" dirty="0"/>
          </a:p>
        </p:txBody>
      </p:sp>
      <p:sp>
        <p:nvSpPr>
          <p:cNvPr id="6" name="Footer Placeholder 5"/>
          <p:cNvSpPr>
            <a:spLocks noGrp="1"/>
          </p:cNvSpPr>
          <p:nvPr>
            <p:ph type="ftr" sz="quarter" idx="11"/>
          </p:nvPr>
        </p:nvSpPr>
        <p:spPr/>
        <p:txBody>
          <a:bodyPr/>
          <a:lstStyle/>
          <a:p>
            <a:r>
              <a:rPr lang="en-US" dirty="0" smtClean="0"/>
              <a:t>Atmosphere SIPS Plans and Status</a:t>
            </a:r>
            <a:endParaRPr lang="en-US" dirty="0"/>
          </a:p>
        </p:txBody>
      </p:sp>
      <p:pic>
        <p:nvPicPr>
          <p:cNvPr id="7" name="Picture 6"/>
          <p:cNvPicPr>
            <a:picLocks noChangeAspect="1"/>
          </p:cNvPicPr>
          <p:nvPr/>
        </p:nvPicPr>
        <p:blipFill>
          <a:blip r:embed="rId2"/>
          <a:stretch>
            <a:fillRect/>
          </a:stretch>
        </p:blipFill>
        <p:spPr>
          <a:xfrm>
            <a:off x="278764" y="3781284"/>
            <a:ext cx="8640016" cy="2173589"/>
          </a:xfrm>
          <a:prstGeom prst="rect">
            <a:avLst/>
          </a:prstGeom>
        </p:spPr>
      </p:pic>
      <p:sp>
        <p:nvSpPr>
          <p:cNvPr id="8" name="Rectangle 7"/>
          <p:cNvSpPr/>
          <p:nvPr/>
        </p:nvSpPr>
        <p:spPr>
          <a:xfrm>
            <a:off x="588980" y="5981363"/>
            <a:ext cx="8012905" cy="543738"/>
          </a:xfrm>
          <a:prstGeom prst="rect">
            <a:avLst/>
          </a:prstGeom>
        </p:spPr>
        <p:txBody>
          <a:bodyPr wrap="square">
            <a:spAutoFit/>
          </a:bodyPr>
          <a:lstStyle/>
          <a:p>
            <a:pPr algn="ctr"/>
            <a:r>
              <a:rPr lang="en-US" sz="2200" baseline="30000" dirty="0"/>
              <a:t>SNPP VIIRS CHIMERA and Aqua MODIS </a:t>
            </a:r>
            <a:r>
              <a:rPr lang="en-US" sz="2200" baseline="30000" dirty="0" smtClean="0"/>
              <a:t>C6</a:t>
            </a:r>
          </a:p>
          <a:p>
            <a:pPr algn="ctr"/>
            <a:r>
              <a:rPr lang="en-US" sz="2200" baseline="30000" dirty="0" smtClean="0"/>
              <a:t> </a:t>
            </a:r>
            <a:r>
              <a:rPr lang="en-US" sz="2200" baseline="30000" dirty="0"/>
              <a:t>Water Cloud Optical Thickness Level 3 products for Jan. 2014</a:t>
            </a:r>
            <a:endParaRPr lang="en-US" sz="2200" dirty="0"/>
          </a:p>
        </p:txBody>
      </p:sp>
      <p:sp>
        <p:nvSpPr>
          <p:cNvPr id="9" name="TextBox 8"/>
          <p:cNvSpPr txBox="1"/>
          <p:nvPr/>
        </p:nvSpPr>
        <p:spPr>
          <a:xfrm>
            <a:off x="6550079" y="5902411"/>
            <a:ext cx="2431795"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Atmosphere PEATE</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283653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Delivered to DAAC</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D</a:t>
            </a:r>
            <a:r>
              <a:rPr lang="en-US" dirty="0" smtClean="0"/>
              <a:t>ata </a:t>
            </a:r>
            <a:r>
              <a:rPr lang="en-US" dirty="0"/>
              <a:t>products along with scientific algorithm software source code, coefficients, and ancillary data used to generate these products to the NASA-assigned Distributed Active Archive Center (DAAC) </a:t>
            </a:r>
            <a:r>
              <a:rPr lang="en-US" i="1" u="sng" dirty="0"/>
              <a:t>with no period of exclusive access</a:t>
            </a:r>
            <a:r>
              <a:rPr lang="en-US" dirty="0"/>
              <a:t>. </a:t>
            </a:r>
          </a:p>
          <a:p>
            <a:pPr marL="514350" indent="-514350">
              <a:buFont typeface="+mj-lt"/>
              <a:buAutoNum type="arabicPeriod"/>
            </a:pPr>
            <a:r>
              <a:rPr lang="en-US" dirty="0" smtClean="0"/>
              <a:t>Algorithm </a:t>
            </a:r>
            <a:r>
              <a:rPr lang="en-US" dirty="0"/>
              <a:t>Theoretical Basis Document (ATBD) documentation as well as the accompanying spatial, temporal, and product metadata associated with the standard products. </a:t>
            </a:r>
          </a:p>
          <a:p>
            <a:pPr marL="514350" indent="-514350">
              <a:buFont typeface="+mj-lt"/>
              <a:buAutoNum type="arabicPeriod"/>
            </a:pPr>
            <a:r>
              <a:rPr lang="en-US" dirty="0" smtClean="0"/>
              <a:t>Browse </a:t>
            </a:r>
            <a:r>
              <a:rPr lang="en-US" dirty="0"/>
              <a:t>products associated </a:t>
            </a:r>
            <a:r>
              <a:rPr lang="en-US" dirty="0" smtClean="0"/>
              <a:t>with standard products. </a:t>
            </a:r>
            <a:endParaRPr lang="en-US" dirty="0"/>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fld id="{92E72BF7-4CE3-B343-8A50-8FB0B36A9D04}"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13</a:t>
            </a:fld>
            <a:endParaRPr lang="en-US" dirty="0"/>
          </a:p>
        </p:txBody>
      </p:sp>
    </p:spTree>
    <p:extLst>
      <p:ext uri="{BB962C8B-B14F-4D97-AF65-F5344CB8AC3E}">
        <p14:creationId xmlns:p14="http://schemas.microsoft.com/office/powerpoint/2010/main" val="2863039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 Support Activities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Polling ST to find out what support they need in the short term (mainly new PIs)</a:t>
            </a:r>
          </a:p>
          <a:p>
            <a:pPr marL="457200" indent="-457200">
              <a:buFont typeface="+mj-lt"/>
              <a:buAutoNum type="arabicPeriod"/>
            </a:pPr>
            <a:r>
              <a:rPr lang="en-US" sz="2400" dirty="0" smtClean="0"/>
              <a:t>Giving new ST members access to SIPS development, test, and data resources</a:t>
            </a:r>
          </a:p>
          <a:p>
            <a:pPr marL="457200" indent="-457200">
              <a:buFont typeface="+mj-lt"/>
              <a:buAutoNum type="arabicPeriod"/>
            </a:pPr>
            <a:r>
              <a:rPr lang="en-US" sz="2400" dirty="0" smtClean="0"/>
              <a:t>Learning about ST software and product plans (coordinated by Discipline Lead B. Baum)</a:t>
            </a:r>
          </a:p>
          <a:p>
            <a:pPr marL="457200" indent="-457200">
              <a:buFont typeface="+mj-lt"/>
              <a:buAutoNum type="arabicPeriod"/>
            </a:pPr>
            <a:r>
              <a:rPr lang="en-US" sz="2400" dirty="0" smtClean="0"/>
              <a:t>Continuing to support algorithm testing for continuing ST members (Baum, Platnick, Hsu, Levy)</a:t>
            </a:r>
          </a:p>
          <a:p>
            <a:pPr marL="457200" indent="-457200">
              <a:buFont typeface="+mj-lt"/>
              <a:buAutoNum type="arabicPeriod"/>
            </a:pPr>
            <a:r>
              <a:rPr lang="en-US" sz="2400" dirty="0" smtClean="0"/>
              <a:t>Participating in VIIRS Level 1B Redesign</a:t>
            </a:r>
          </a:p>
          <a:p>
            <a:pPr marL="457200" indent="-457200">
              <a:buFont typeface="+mj-lt"/>
              <a:buAutoNum type="arabicPeriod"/>
            </a:pPr>
            <a:r>
              <a:rPr lang="en-US" sz="2400" dirty="0" smtClean="0"/>
              <a:t>UW/SSEC and UMBC are leading CrIS Level 1B Redesign</a:t>
            </a:r>
            <a:endParaRPr lang="en-US" sz="2400" dirty="0"/>
          </a:p>
        </p:txBody>
      </p:sp>
      <p:sp>
        <p:nvSpPr>
          <p:cNvPr id="4" name="Date Placeholder 3"/>
          <p:cNvSpPr>
            <a:spLocks noGrp="1"/>
          </p:cNvSpPr>
          <p:nvPr>
            <p:ph type="dt" sz="half" idx="10"/>
          </p:nvPr>
        </p:nvSpPr>
        <p:spPr/>
        <p:txBody>
          <a:bodyPr/>
          <a:lstStyle/>
          <a:p>
            <a:fld id="{B35C556F-239A-B541-84A0-9ACA76CE2768}"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14</a:t>
            </a:fld>
            <a:endParaRPr lang="en-US" dirty="0"/>
          </a:p>
        </p:txBody>
      </p:sp>
    </p:spTree>
    <p:extLst>
      <p:ext uri="{BB962C8B-B14F-4D97-AF65-F5344CB8AC3E}">
        <p14:creationId xmlns:p14="http://schemas.microsoft.com/office/powerpoint/2010/main" val="208458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PEATE Activities</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2400" dirty="0" smtClean="0"/>
              <a:t>Ingesting IDPS VIIRS, CrIS, and ATMS RDRs via SD3E (continue until EDOS transition is complete)</a:t>
            </a:r>
          </a:p>
          <a:p>
            <a:pPr marL="457200" indent="-457200">
              <a:buFont typeface="+mj-lt"/>
              <a:buAutoNum type="arabicPeriod"/>
            </a:pPr>
            <a:r>
              <a:rPr lang="en-US" sz="2400" dirty="0"/>
              <a:t>Ingesting </a:t>
            </a:r>
            <a:r>
              <a:rPr lang="en-US" sz="2400" dirty="0" smtClean="0"/>
              <a:t>IDPS VIIRS</a:t>
            </a:r>
            <a:r>
              <a:rPr lang="en-US" sz="2400" dirty="0"/>
              <a:t>, CrIS, and ATMS </a:t>
            </a:r>
            <a:r>
              <a:rPr lang="en-US" sz="2400" dirty="0" smtClean="0"/>
              <a:t>SDRs via </a:t>
            </a:r>
            <a:r>
              <a:rPr lang="en-US" sz="2400" dirty="0" err="1" smtClean="0"/>
              <a:t>SD3E</a:t>
            </a:r>
            <a:r>
              <a:rPr lang="en-US" sz="2400" dirty="0" smtClean="0"/>
              <a:t> (will end soon)</a:t>
            </a:r>
          </a:p>
          <a:p>
            <a:pPr marL="457200" indent="-457200">
              <a:buFont typeface="+mj-lt"/>
              <a:buAutoNum type="arabicPeriod"/>
            </a:pPr>
            <a:r>
              <a:rPr lang="en-US" sz="2400" dirty="0" smtClean="0"/>
              <a:t>Creating SIPS VIIRS, CrIS, and ATMS SDRs in forward stream</a:t>
            </a:r>
          </a:p>
          <a:p>
            <a:pPr marL="457200" indent="-457200">
              <a:buFont typeface="+mj-lt"/>
              <a:buAutoNum type="arabicPeriod"/>
            </a:pPr>
            <a:r>
              <a:rPr lang="en-US" sz="2400" dirty="0" smtClean="0"/>
              <a:t>Creating quicklooks for Level 1, Level 2, and Level 3</a:t>
            </a:r>
          </a:p>
          <a:p>
            <a:pPr marL="457200" indent="-457200">
              <a:buFont typeface="+mj-lt"/>
              <a:buAutoNum type="arabicPeriod"/>
            </a:pPr>
            <a:r>
              <a:rPr lang="en-US" sz="2400" dirty="0" smtClean="0"/>
              <a:t>Creating prototype Level 2 atmosphere products in test mode for ST</a:t>
            </a:r>
          </a:p>
          <a:p>
            <a:pPr marL="457200" indent="-457200">
              <a:buFont typeface="+mj-lt"/>
              <a:buAutoNum type="arabicPeriod"/>
            </a:pPr>
            <a:r>
              <a:rPr lang="en-US" sz="2400" dirty="0" smtClean="0"/>
              <a:t>Providing IDPS and SIPS products and quicklooks to ST members and collaborators</a:t>
            </a:r>
          </a:p>
          <a:p>
            <a:pPr marL="457200" indent="-457200">
              <a:buFont typeface="+mj-lt"/>
              <a:buAutoNum type="arabicPeriod"/>
            </a:pPr>
            <a:r>
              <a:rPr lang="en-US" sz="2400" dirty="0" smtClean="0"/>
              <a:t>Providing product evaluation for ST members (e.g., MODIS/VIIRS and VIIRS/CALIPSO comparisons)</a:t>
            </a:r>
            <a:endParaRPr lang="en-US" sz="2400" dirty="0"/>
          </a:p>
        </p:txBody>
      </p:sp>
      <p:sp>
        <p:nvSpPr>
          <p:cNvPr id="4" name="Date Placeholder 3"/>
          <p:cNvSpPr>
            <a:spLocks noGrp="1"/>
          </p:cNvSpPr>
          <p:nvPr>
            <p:ph type="dt" sz="half" idx="10"/>
          </p:nvPr>
        </p:nvSpPr>
        <p:spPr/>
        <p:txBody>
          <a:bodyPr/>
          <a:lstStyle/>
          <a:p>
            <a:fld id="{537C62AA-5DA3-2C47-81A0-465AD2F88E76}"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15</a:t>
            </a:fld>
            <a:endParaRPr lang="en-US" dirty="0"/>
          </a:p>
        </p:txBody>
      </p:sp>
    </p:spTree>
    <p:extLst>
      <p:ext uri="{BB962C8B-B14F-4D97-AF65-F5344CB8AC3E}">
        <p14:creationId xmlns:p14="http://schemas.microsoft.com/office/powerpoint/2010/main" val="105662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Product Evaluation</a:t>
            </a:r>
            <a:endParaRPr lang="en-US" dirty="0"/>
          </a:p>
        </p:txBody>
      </p:sp>
      <p:sp>
        <p:nvSpPr>
          <p:cNvPr id="4" name="Date Placeholder 3"/>
          <p:cNvSpPr>
            <a:spLocks noGrp="1"/>
          </p:cNvSpPr>
          <p:nvPr>
            <p:ph type="dt" sz="half" idx="10"/>
          </p:nvPr>
        </p:nvSpPr>
        <p:spPr/>
        <p:txBody>
          <a:bodyPr/>
          <a:lstStyle/>
          <a:p>
            <a:fld id="{85D6EDA5-4EBC-004A-ADD8-386DAA651981}" type="datetime1">
              <a:rPr lang="en-US" smtClean="0"/>
              <a:t>11/18/2014</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16</a:t>
            </a:fld>
            <a:endParaRPr lang="en-US" dirty="0"/>
          </a:p>
        </p:txBody>
      </p:sp>
      <p:pic>
        <p:nvPicPr>
          <p:cNvPr id="6" name="Picture 5" descr="Macintosh HD:Users:reholz:Dropbox:Remote_Sensing:Proposals:SIP_Proposal_2014:VIIRS_CALIOP_GRID_CTH.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686" y="1988953"/>
            <a:ext cx="8807465" cy="3248223"/>
          </a:xfrm>
          <a:prstGeom prst="rect">
            <a:avLst/>
          </a:prstGeom>
          <a:noFill/>
          <a:ln>
            <a:solidFill>
              <a:schemeClr val="tx1"/>
            </a:solidFill>
          </a:ln>
        </p:spPr>
      </p:pic>
      <p:sp>
        <p:nvSpPr>
          <p:cNvPr id="7" name="Rectangle 6"/>
          <p:cNvSpPr/>
          <p:nvPr/>
        </p:nvSpPr>
        <p:spPr>
          <a:xfrm>
            <a:off x="1269917" y="5433020"/>
            <a:ext cx="6637112" cy="923330"/>
          </a:xfrm>
          <a:prstGeom prst="rect">
            <a:avLst/>
          </a:prstGeom>
        </p:spPr>
        <p:txBody>
          <a:bodyPr wrap="square">
            <a:spAutoFit/>
          </a:bodyPr>
          <a:lstStyle/>
          <a:p>
            <a:pPr algn="ctr"/>
            <a:r>
              <a:rPr lang="en-US" dirty="0" smtClean="0"/>
              <a:t>Global </a:t>
            </a:r>
            <a:r>
              <a:rPr lang="en-US" dirty="0"/>
              <a:t>distribution of Cloud Top Height differences between VIIRS IDPS and CALIPSO products created by the Atmosphere PEATE for the SNPP Science Team cloud product assessment report </a:t>
            </a:r>
          </a:p>
        </p:txBody>
      </p:sp>
      <p:sp>
        <p:nvSpPr>
          <p:cNvPr id="8" name="Footer Placeholder 7"/>
          <p:cNvSpPr>
            <a:spLocks noGrp="1"/>
          </p:cNvSpPr>
          <p:nvPr>
            <p:ph type="ftr" sz="quarter" idx="11"/>
          </p:nvPr>
        </p:nvSpPr>
        <p:spPr/>
        <p:txBody>
          <a:bodyPr/>
          <a:lstStyle/>
          <a:p>
            <a:r>
              <a:rPr lang="en-US" dirty="0" smtClean="0"/>
              <a:t>Atmosphere SIPS Plans and Status</a:t>
            </a:r>
            <a:endParaRPr lang="en-US" dirty="0"/>
          </a:p>
        </p:txBody>
      </p:sp>
      <p:sp>
        <p:nvSpPr>
          <p:cNvPr id="9" name="TextBox 8"/>
          <p:cNvSpPr txBox="1"/>
          <p:nvPr/>
        </p:nvSpPr>
        <p:spPr>
          <a:xfrm>
            <a:off x="6667170" y="5244900"/>
            <a:ext cx="2431795"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Atmosphere PEATE</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9973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Archived Data</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VIIRS, CrIS, and ATMS RDRs for SNPP mission</a:t>
            </a:r>
          </a:p>
          <a:p>
            <a:pPr marL="457200" indent="-457200">
              <a:buFont typeface="+mj-lt"/>
              <a:buAutoNum type="arabicPeriod"/>
            </a:pPr>
            <a:r>
              <a:rPr lang="en-US" sz="2400" dirty="0" smtClean="0"/>
              <a:t>VIIRS, CrIS, and ATMS SDRs for SNPP mission (soon to be replaced by locally created SDRs, until NASA Level 1B is available)</a:t>
            </a:r>
          </a:p>
          <a:p>
            <a:pPr marL="457200" indent="-457200">
              <a:buFont typeface="+mj-lt"/>
              <a:buAutoNum type="arabicPeriod"/>
            </a:pPr>
            <a:r>
              <a:rPr lang="en-US" sz="2400" dirty="0" smtClean="0"/>
              <a:t>Aqua MODIS Level 1B since 2010</a:t>
            </a:r>
          </a:p>
          <a:p>
            <a:pPr marL="457200" indent="-457200">
              <a:buFont typeface="+mj-lt"/>
              <a:buAutoNum type="arabicPeriod"/>
            </a:pPr>
            <a:r>
              <a:rPr lang="en-US" sz="2400" dirty="0" smtClean="0"/>
              <a:t>AIRS Level 1B for Aqua mission</a:t>
            </a:r>
          </a:p>
          <a:p>
            <a:pPr marL="457200" indent="-457200">
              <a:buFont typeface="+mj-lt"/>
              <a:buAutoNum type="arabicPeriod"/>
            </a:pPr>
            <a:r>
              <a:rPr lang="en-US" sz="2400" dirty="0" smtClean="0"/>
              <a:t>IASI Level 1B for Metop-A and Metop-B missions</a:t>
            </a:r>
          </a:p>
          <a:p>
            <a:pPr marL="457200" indent="-457200">
              <a:buFont typeface="+mj-lt"/>
              <a:buAutoNum type="arabicPeriod"/>
            </a:pPr>
            <a:r>
              <a:rPr lang="en-US" sz="2400" dirty="0" smtClean="0"/>
              <a:t>CALIOP Level 1 and Level 2 for CALIPSO mission</a:t>
            </a:r>
          </a:p>
          <a:p>
            <a:pPr marL="457200" indent="-457200">
              <a:buFont typeface="+mj-lt"/>
              <a:buAutoNum type="arabicPeriod"/>
            </a:pPr>
            <a:endParaRPr lang="en-US" sz="2400" dirty="0"/>
          </a:p>
        </p:txBody>
      </p:sp>
      <p:sp>
        <p:nvSpPr>
          <p:cNvPr id="4" name="Date Placeholder 3"/>
          <p:cNvSpPr>
            <a:spLocks noGrp="1"/>
          </p:cNvSpPr>
          <p:nvPr>
            <p:ph type="dt" sz="half" idx="10"/>
          </p:nvPr>
        </p:nvSpPr>
        <p:spPr/>
        <p:txBody>
          <a:bodyPr/>
          <a:lstStyle/>
          <a:p>
            <a:fld id="{330005DC-368A-4B4B-8E32-BA859BD85AB8}"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17</a:t>
            </a:fld>
            <a:endParaRPr lang="en-US" dirty="0"/>
          </a:p>
        </p:txBody>
      </p:sp>
    </p:spTree>
    <p:extLst>
      <p:ext uri="{BB962C8B-B14F-4D97-AF65-F5344CB8AC3E}">
        <p14:creationId xmlns:p14="http://schemas.microsoft.com/office/powerpoint/2010/main" val="5857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Generation by SIPS</a:t>
            </a:r>
            <a:endParaRPr lang="en-US" dirty="0"/>
          </a:p>
        </p:txBody>
      </p:sp>
      <p:sp>
        <p:nvSpPr>
          <p:cNvPr id="3" name="Content Placeholder 2"/>
          <p:cNvSpPr>
            <a:spLocks noGrp="1"/>
          </p:cNvSpPr>
          <p:nvPr>
            <p:ph idx="1"/>
          </p:nvPr>
        </p:nvSpPr>
        <p:spPr/>
        <p:txBody>
          <a:bodyPr>
            <a:normAutofit fontScale="62500" lnSpcReduction="20000"/>
          </a:bodyPr>
          <a:lstStyle/>
          <a:p>
            <a:pPr marL="0" indent="0">
              <a:spcBef>
                <a:spcPts val="528"/>
              </a:spcBef>
              <a:buNone/>
            </a:pPr>
            <a:r>
              <a:rPr lang="en-US" dirty="0"/>
              <a:t>Atmosphere SIPS processing </a:t>
            </a:r>
            <a:r>
              <a:rPr lang="en-US" dirty="0" smtClean="0"/>
              <a:t>will </a:t>
            </a:r>
            <a:r>
              <a:rPr lang="en-US" dirty="0"/>
              <a:t>be separated into four separate modes, all operating simultaneously</a:t>
            </a:r>
            <a:r>
              <a:rPr lang="en-US" dirty="0" smtClean="0"/>
              <a:t>:</a:t>
            </a:r>
          </a:p>
          <a:p>
            <a:pPr marL="0" indent="0">
              <a:spcBef>
                <a:spcPts val="528"/>
              </a:spcBef>
              <a:buNone/>
            </a:pPr>
            <a:endParaRPr lang="en-US" dirty="0"/>
          </a:p>
          <a:p>
            <a:pPr marL="514350" indent="-514350">
              <a:spcBef>
                <a:spcPts val="528"/>
              </a:spcBef>
              <a:buFont typeface="+mj-lt"/>
              <a:buAutoNum type="arabicPeriod"/>
            </a:pPr>
            <a:r>
              <a:rPr lang="en-US" dirty="0" smtClean="0"/>
              <a:t>Forward </a:t>
            </a:r>
            <a:r>
              <a:rPr lang="en-US" dirty="0"/>
              <a:t>Stream Processing </a:t>
            </a:r>
            <a:r>
              <a:rPr lang="en-US" dirty="0" smtClean="0"/>
              <a:t>Mode: create </a:t>
            </a:r>
            <a:r>
              <a:rPr lang="en-US" dirty="0"/>
              <a:t>the best possible global VIIRS </a:t>
            </a:r>
            <a:r>
              <a:rPr lang="en-US" dirty="0" err="1" smtClean="0"/>
              <a:t>L1B</a:t>
            </a:r>
            <a:r>
              <a:rPr lang="en-US" dirty="0" smtClean="0"/>
              <a:t> </a:t>
            </a:r>
            <a:r>
              <a:rPr lang="en-US" dirty="0"/>
              <a:t>and Atmosphere </a:t>
            </a:r>
            <a:r>
              <a:rPr lang="en-US" dirty="0" err="1" smtClean="0"/>
              <a:t>L2</a:t>
            </a:r>
            <a:r>
              <a:rPr lang="en-US" dirty="0" smtClean="0"/>
              <a:t>/</a:t>
            </a:r>
            <a:r>
              <a:rPr lang="en-US" dirty="0" err="1" smtClean="0"/>
              <a:t>L3</a:t>
            </a:r>
            <a:r>
              <a:rPr lang="en-US" dirty="0" smtClean="0"/>
              <a:t> products </a:t>
            </a:r>
            <a:r>
              <a:rPr lang="en-US" dirty="0"/>
              <a:t>using the highest fidelity input data </a:t>
            </a:r>
            <a:r>
              <a:rPr lang="en-US" dirty="0" smtClean="0"/>
              <a:t>sources (requires 24-48 hour delay). Atmosphere </a:t>
            </a:r>
            <a:r>
              <a:rPr lang="en-US" dirty="0" err="1" smtClean="0"/>
              <a:t>L2</a:t>
            </a:r>
            <a:r>
              <a:rPr lang="en-US" dirty="0" smtClean="0"/>
              <a:t>/</a:t>
            </a:r>
            <a:r>
              <a:rPr lang="en-US" dirty="0" err="1" smtClean="0"/>
              <a:t>L3</a:t>
            </a:r>
            <a:r>
              <a:rPr lang="en-US" dirty="0" smtClean="0"/>
              <a:t> products are delivered to LAADS.</a:t>
            </a:r>
            <a:endParaRPr lang="en-US" dirty="0"/>
          </a:p>
          <a:p>
            <a:pPr marL="514350" indent="-514350">
              <a:spcBef>
                <a:spcPts val="528"/>
              </a:spcBef>
              <a:buFont typeface="+mj-lt"/>
              <a:buAutoNum type="arabicPeriod"/>
            </a:pPr>
            <a:r>
              <a:rPr lang="en-US" dirty="0" smtClean="0"/>
              <a:t>Near </a:t>
            </a:r>
            <a:r>
              <a:rPr lang="en-US" dirty="0"/>
              <a:t>Real-Time Processing </a:t>
            </a:r>
            <a:r>
              <a:rPr lang="en-US" dirty="0" smtClean="0"/>
              <a:t>Mode: create </a:t>
            </a:r>
            <a:r>
              <a:rPr lang="en-US" dirty="0"/>
              <a:t>low latency global VIIRS </a:t>
            </a:r>
            <a:r>
              <a:rPr lang="en-US" dirty="0" err="1" smtClean="0"/>
              <a:t>L1B</a:t>
            </a:r>
            <a:r>
              <a:rPr lang="en-US" dirty="0" smtClean="0"/>
              <a:t> </a:t>
            </a:r>
            <a:r>
              <a:rPr lang="en-US" dirty="0"/>
              <a:t>and Atmosphere </a:t>
            </a:r>
            <a:r>
              <a:rPr lang="en-US" dirty="0" err="1" smtClean="0"/>
              <a:t>L2</a:t>
            </a:r>
            <a:r>
              <a:rPr lang="en-US" dirty="0" smtClean="0"/>
              <a:t> products (&lt; 3 hours). Atmosphere </a:t>
            </a:r>
            <a:r>
              <a:rPr lang="en-US" dirty="0" err="1" smtClean="0"/>
              <a:t>L2</a:t>
            </a:r>
            <a:r>
              <a:rPr lang="en-US" dirty="0" smtClean="0"/>
              <a:t> products are delivered to LANCE.</a:t>
            </a:r>
            <a:endParaRPr lang="en-US" dirty="0"/>
          </a:p>
          <a:p>
            <a:pPr marL="514350" indent="-514350">
              <a:spcBef>
                <a:spcPts val="528"/>
              </a:spcBef>
              <a:buFont typeface="+mj-lt"/>
              <a:buAutoNum type="arabicPeriod"/>
            </a:pPr>
            <a:r>
              <a:rPr lang="en-US" dirty="0" smtClean="0"/>
              <a:t>Historical </a:t>
            </a:r>
            <a:r>
              <a:rPr lang="en-US" dirty="0"/>
              <a:t>Reprocessing </a:t>
            </a:r>
            <a:r>
              <a:rPr lang="en-US" dirty="0" smtClean="0"/>
              <a:t>Mode: create </a:t>
            </a:r>
            <a:r>
              <a:rPr lang="en-US" dirty="0"/>
              <a:t>the best possible VIIRS </a:t>
            </a:r>
            <a:r>
              <a:rPr lang="en-US" dirty="0" err="1" smtClean="0"/>
              <a:t>L1B</a:t>
            </a:r>
            <a:r>
              <a:rPr lang="en-US" dirty="0" smtClean="0"/>
              <a:t> </a:t>
            </a:r>
            <a:r>
              <a:rPr lang="en-US" dirty="0"/>
              <a:t>and Atmosphere </a:t>
            </a:r>
            <a:r>
              <a:rPr lang="en-US" dirty="0" err="1" smtClean="0"/>
              <a:t>L2</a:t>
            </a:r>
            <a:r>
              <a:rPr lang="en-US" dirty="0" smtClean="0"/>
              <a:t>/</a:t>
            </a:r>
            <a:r>
              <a:rPr lang="en-US" dirty="0" err="1" smtClean="0"/>
              <a:t>L3</a:t>
            </a:r>
            <a:r>
              <a:rPr lang="en-US" dirty="0" smtClean="0"/>
              <a:t> products </a:t>
            </a:r>
            <a:r>
              <a:rPr lang="en-US" dirty="0"/>
              <a:t>for the entire SNPP mission </a:t>
            </a:r>
            <a:r>
              <a:rPr lang="en-US" dirty="0" smtClean="0"/>
              <a:t>record</a:t>
            </a:r>
            <a:r>
              <a:rPr lang="en-US" dirty="0"/>
              <a:t> </a:t>
            </a:r>
            <a:r>
              <a:rPr lang="en-US" dirty="0" smtClean="0"/>
              <a:t>(&lt; 2 weeks to process entire mission). Atmosphere </a:t>
            </a:r>
            <a:r>
              <a:rPr lang="en-US" dirty="0" err="1" smtClean="0"/>
              <a:t>L2</a:t>
            </a:r>
            <a:r>
              <a:rPr lang="en-US" dirty="0" smtClean="0"/>
              <a:t>/</a:t>
            </a:r>
            <a:r>
              <a:rPr lang="en-US" dirty="0" err="1" smtClean="0"/>
              <a:t>L3</a:t>
            </a:r>
            <a:r>
              <a:rPr lang="en-US" dirty="0" smtClean="0"/>
              <a:t> products are delivered to LAADS.</a:t>
            </a:r>
            <a:endParaRPr lang="en-US" dirty="0"/>
          </a:p>
          <a:p>
            <a:pPr marL="514350" indent="-514350">
              <a:spcBef>
                <a:spcPts val="528"/>
              </a:spcBef>
              <a:buFont typeface="+mj-lt"/>
              <a:buAutoNum type="arabicPeriod"/>
            </a:pPr>
            <a:r>
              <a:rPr lang="en-US" dirty="0" smtClean="0"/>
              <a:t>Experimental Reprocessing and Evaluation Mode: </a:t>
            </a:r>
            <a:r>
              <a:rPr lang="en-US" dirty="0"/>
              <a:t>create global VIIRS Level 1B and Atmosphere </a:t>
            </a:r>
            <a:r>
              <a:rPr lang="en-US" dirty="0" err="1" smtClean="0"/>
              <a:t>L2</a:t>
            </a:r>
            <a:r>
              <a:rPr lang="en-US" dirty="0" smtClean="0"/>
              <a:t>/</a:t>
            </a:r>
            <a:r>
              <a:rPr lang="en-US" dirty="0" err="1" smtClean="0"/>
              <a:t>L3</a:t>
            </a:r>
            <a:r>
              <a:rPr lang="en-US" dirty="0" smtClean="0"/>
              <a:t> test </a:t>
            </a:r>
            <a:r>
              <a:rPr lang="en-US" dirty="0"/>
              <a:t>products </a:t>
            </a:r>
            <a:r>
              <a:rPr lang="en-US" dirty="0" smtClean="0"/>
              <a:t>and </a:t>
            </a:r>
            <a:r>
              <a:rPr lang="en-US" dirty="0"/>
              <a:t>global collocated inter-comparison </a:t>
            </a:r>
            <a:r>
              <a:rPr lang="en-US" dirty="0" smtClean="0"/>
              <a:t>products for </a:t>
            </a:r>
            <a:r>
              <a:rPr lang="en-US" dirty="0"/>
              <a:t>review and evaluation by the SNPP </a:t>
            </a:r>
            <a:r>
              <a:rPr lang="en-US" dirty="0" smtClean="0"/>
              <a:t>Science Team. Products are delivered to Science Team only.</a:t>
            </a:r>
            <a:endParaRPr lang="en-US" dirty="0"/>
          </a:p>
        </p:txBody>
      </p:sp>
      <p:sp>
        <p:nvSpPr>
          <p:cNvPr id="4" name="Date Placeholder 3"/>
          <p:cNvSpPr>
            <a:spLocks noGrp="1"/>
          </p:cNvSpPr>
          <p:nvPr>
            <p:ph type="dt" sz="half" idx="10"/>
          </p:nvPr>
        </p:nvSpPr>
        <p:spPr/>
        <p:txBody>
          <a:bodyPr/>
          <a:lstStyle/>
          <a:p>
            <a:fld id="{40CA4E7A-4414-1A42-901E-4D3A7493B6C5}"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18</a:t>
            </a:fld>
            <a:endParaRPr lang="en-US" dirty="0"/>
          </a:p>
        </p:txBody>
      </p:sp>
    </p:spTree>
    <p:extLst>
      <p:ext uri="{BB962C8B-B14F-4D97-AF65-F5344CB8AC3E}">
        <p14:creationId xmlns:p14="http://schemas.microsoft.com/office/powerpoint/2010/main" val="302877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Infrastructure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Atmosphere SIPS utilizes the infrastructure built by the Atmosphere PEATE including:</a:t>
            </a:r>
          </a:p>
          <a:p>
            <a:pPr marL="0" indent="0">
              <a:buNone/>
            </a:pPr>
            <a:endParaRPr lang="en-US" dirty="0" smtClean="0"/>
          </a:p>
          <a:p>
            <a:pPr marL="514350" indent="-514350">
              <a:buFont typeface="+mj-lt"/>
              <a:buAutoNum type="arabicPeriod"/>
            </a:pPr>
            <a:r>
              <a:rPr lang="en-US" dirty="0" smtClean="0"/>
              <a:t>&gt; 800 </a:t>
            </a:r>
            <a:r>
              <a:rPr lang="en-US" dirty="0"/>
              <a:t>CPU cores for data processing with </a:t>
            </a:r>
            <a:r>
              <a:rPr lang="en-US" dirty="0" smtClean="0"/>
              <a:t>4 GB </a:t>
            </a:r>
            <a:r>
              <a:rPr lang="en-US" dirty="0"/>
              <a:t>RAM per </a:t>
            </a:r>
            <a:r>
              <a:rPr lang="en-US" dirty="0" smtClean="0"/>
              <a:t>core (can expand to use &gt; 8000 cores on UW campus); </a:t>
            </a:r>
            <a:endParaRPr lang="en-US" dirty="0"/>
          </a:p>
          <a:p>
            <a:pPr marL="514350" indent="-514350">
              <a:buFont typeface="+mj-lt"/>
              <a:buAutoNum type="arabicPeriod"/>
            </a:pPr>
            <a:r>
              <a:rPr lang="en-US" dirty="0" smtClean="0"/>
              <a:t>&gt; 2 </a:t>
            </a:r>
            <a:r>
              <a:rPr lang="en-US" dirty="0" err="1" smtClean="0"/>
              <a:t>PB</a:t>
            </a:r>
            <a:r>
              <a:rPr lang="en-US" dirty="0" smtClean="0"/>
              <a:t> </a:t>
            </a:r>
            <a:r>
              <a:rPr lang="en-US" dirty="0"/>
              <a:t>of formatted data storage; </a:t>
            </a:r>
          </a:p>
          <a:p>
            <a:pPr marL="514350" indent="-514350">
              <a:buFont typeface="+mj-lt"/>
              <a:buAutoNum type="arabicPeriod"/>
            </a:pPr>
            <a:r>
              <a:rPr lang="en-US" dirty="0" smtClean="0"/>
              <a:t>Private </a:t>
            </a:r>
            <a:r>
              <a:rPr lang="en-US" dirty="0"/>
              <a:t>switched </a:t>
            </a:r>
            <a:r>
              <a:rPr lang="en-US" dirty="0" smtClean="0"/>
              <a:t>Gigabit </a:t>
            </a:r>
            <a:r>
              <a:rPr lang="en-US" dirty="0"/>
              <a:t>Ethernet network between all processing and storage servers; </a:t>
            </a:r>
          </a:p>
          <a:p>
            <a:pPr marL="514350" indent="-514350">
              <a:buFont typeface="+mj-lt"/>
              <a:buAutoNum type="arabicPeriod"/>
            </a:pPr>
            <a:r>
              <a:rPr lang="en-US" dirty="0" smtClean="0"/>
              <a:t>10</a:t>
            </a:r>
            <a:r>
              <a:rPr lang="en-US" dirty="0"/>
              <a:t> </a:t>
            </a:r>
            <a:r>
              <a:rPr lang="en-US" dirty="0" err="1" smtClean="0"/>
              <a:t>Gbps</a:t>
            </a:r>
            <a:r>
              <a:rPr lang="en-US" dirty="0" smtClean="0"/>
              <a:t> </a:t>
            </a:r>
            <a:r>
              <a:rPr lang="en-US" dirty="0"/>
              <a:t>network interfaces from data ingest and distribution servers to the UW</a:t>
            </a:r>
            <a:r>
              <a:rPr lang="en-US" dirty="0" smtClean="0"/>
              <a:t>-Madison </a:t>
            </a:r>
            <a:r>
              <a:rPr lang="en-US" dirty="0"/>
              <a:t>campus backbone, supporting sustained data ingest rates of greater than 1 </a:t>
            </a:r>
            <a:r>
              <a:rPr lang="en-US" dirty="0" err="1"/>
              <a:t>Gbps</a:t>
            </a:r>
            <a:r>
              <a:rPr lang="en-US" dirty="0"/>
              <a:t>; </a:t>
            </a:r>
          </a:p>
          <a:p>
            <a:pPr marL="514350" indent="-514350">
              <a:buFont typeface="+mj-lt"/>
              <a:buAutoNum type="arabicPeriod"/>
            </a:pPr>
            <a:r>
              <a:rPr lang="en-US" dirty="0" smtClean="0"/>
              <a:t>Dedicated </a:t>
            </a:r>
            <a:r>
              <a:rPr lang="en-US" dirty="0"/>
              <a:t>servers for SNPP Science Team members to develop and test algorithms; </a:t>
            </a:r>
          </a:p>
          <a:p>
            <a:pPr marL="514350" indent="-514350">
              <a:buFont typeface="+mj-lt"/>
              <a:buAutoNum type="arabicPeriod"/>
            </a:pPr>
            <a:r>
              <a:rPr lang="en-US" dirty="0" smtClean="0"/>
              <a:t>Secure </a:t>
            </a:r>
            <a:r>
              <a:rPr lang="en-US" dirty="0"/>
              <a:t>in-house data center with in-row cooling, UPS power, and routine backups</a:t>
            </a:r>
            <a:r>
              <a:rPr lang="en-US" dirty="0" smtClean="0"/>
              <a:t>.</a:t>
            </a:r>
            <a:endParaRPr lang="en-US" dirty="0"/>
          </a:p>
        </p:txBody>
      </p:sp>
      <p:sp>
        <p:nvSpPr>
          <p:cNvPr id="4" name="Date Placeholder 3"/>
          <p:cNvSpPr>
            <a:spLocks noGrp="1"/>
          </p:cNvSpPr>
          <p:nvPr>
            <p:ph type="dt" sz="half" idx="10"/>
          </p:nvPr>
        </p:nvSpPr>
        <p:spPr/>
        <p:txBody>
          <a:bodyPr/>
          <a:lstStyle/>
          <a:p>
            <a:fld id="{40CA4E7A-4414-1A42-901E-4D3A7493B6C5}"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19</a:t>
            </a:fld>
            <a:endParaRPr lang="en-US" dirty="0"/>
          </a:p>
        </p:txBody>
      </p:sp>
    </p:spTree>
    <p:extLst>
      <p:ext uri="{BB962C8B-B14F-4D97-AF65-F5344CB8AC3E}">
        <p14:creationId xmlns:p14="http://schemas.microsoft.com/office/powerpoint/2010/main" val="119056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SIPS?</a:t>
            </a:r>
            <a:endParaRPr lang="en-US" dirty="0"/>
          </a:p>
        </p:txBody>
      </p:sp>
      <p:sp>
        <p:nvSpPr>
          <p:cNvPr id="3" name="Content Placeholder 2"/>
          <p:cNvSpPr>
            <a:spLocks noGrp="1"/>
          </p:cNvSpPr>
          <p:nvPr>
            <p:ph idx="1"/>
          </p:nvPr>
        </p:nvSpPr>
        <p:spPr/>
        <p:txBody>
          <a:bodyPr>
            <a:noAutofit/>
          </a:bodyPr>
          <a:lstStyle/>
          <a:p>
            <a:pPr marL="0" indent="0">
              <a:buNone/>
            </a:pPr>
            <a:r>
              <a:rPr lang="en-US" sz="2400" dirty="0"/>
              <a:t>Science Investigator-led Processing Systems (SIPS) </a:t>
            </a:r>
            <a:r>
              <a:rPr lang="en-US" sz="2400" dirty="0" smtClean="0"/>
              <a:t>create NASA science </a:t>
            </a:r>
            <a:r>
              <a:rPr lang="en-US" sz="2400" dirty="0"/>
              <a:t>data products </a:t>
            </a:r>
            <a:r>
              <a:rPr lang="en-US" sz="2400" dirty="0" smtClean="0"/>
              <a:t>using algorithms and software developed </a:t>
            </a:r>
            <a:r>
              <a:rPr lang="en-US" sz="2400" dirty="0"/>
              <a:t>by the Suomi NPP </a:t>
            </a:r>
            <a:r>
              <a:rPr lang="en-US" sz="2400" dirty="0" smtClean="0"/>
              <a:t>Science Team, and deliver the products to a NASA DAAC for archive and distribution.</a:t>
            </a:r>
          </a:p>
          <a:p>
            <a:pPr marL="0" indent="0">
              <a:buNone/>
            </a:pPr>
            <a:endParaRPr lang="en-US" sz="2400" dirty="0" smtClean="0"/>
          </a:p>
          <a:p>
            <a:pPr marL="0" indent="0" algn="ctr">
              <a:buNone/>
            </a:pPr>
            <a:r>
              <a:rPr lang="en-US" sz="2400" dirty="0" smtClean="0"/>
              <a:t>Five SIPS were awarded in August 2014:</a:t>
            </a:r>
          </a:p>
          <a:p>
            <a:pPr marL="0" indent="0" algn="ctr">
              <a:buNone/>
            </a:pPr>
            <a:r>
              <a:rPr lang="en-US" sz="2400" dirty="0" smtClean="0"/>
              <a:t>Atmosphere SIPS: 	UW-SSEC / Liam Gumley</a:t>
            </a:r>
          </a:p>
          <a:p>
            <a:pPr marL="0" indent="0" algn="ctr">
              <a:buNone/>
            </a:pPr>
            <a:r>
              <a:rPr lang="en-US" sz="2400" dirty="0" smtClean="0"/>
              <a:t>Land SIPS: 			GSFC / Ed Masuoka</a:t>
            </a:r>
          </a:p>
          <a:p>
            <a:pPr marL="0" indent="0" algn="ctr">
              <a:buNone/>
            </a:pPr>
            <a:r>
              <a:rPr lang="en-US" sz="2400" dirty="0" smtClean="0"/>
              <a:t>Ocean SIPS: 		GSFC / Gene Feldman</a:t>
            </a:r>
          </a:p>
          <a:p>
            <a:pPr marL="0" indent="0" algn="ctr">
              <a:buNone/>
            </a:pPr>
            <a:r>
              <a:rPr lang="en-US" sz="2400" dirty="0" smtClean="0"/>
              <a:t>Ozone SIPS: 		GSFC / Ed Masuoka</a:t>
            </a:r>
          </a:p>
          <a:p>
            <a:pPr marL="0" indent="0" algn="ctr">
              <a:buNone/>
            </a:pPr>
            <a:r>
              <a:rPr lang="en-US" sz="2400" dirty="0" smtClean="0"/>
              <a:t>Sounder SIPS: 		JPL / Steve Friedman</a:t>
            </a:r>
          </a:p>
        </p:txBody>
      </p:sp>
      <p:sp>
        <p:nvSpPr>
          <p:cNvPr id="4" name="Date Placeholder 3"/>
          <p:cNvSpPr>
            <a:spLocks noGrp="1"/>
          </p:cNvSpPr>
          <p:nvPr>
            <p:ph type="dt" sz="half" idx="10"/>
          </p:nvPr>
        </p:nvSpPr>
        <p:spPr/>
        <p:txBody>
          <a:bodyPr/>
          <a:lstStyle/>
          <a:p>
            <a:fld id="{A94FDB30-8943-9D4C-943D-0276EA4F36B5}" type="datetime1">
              <a:rPr lang="en-US" smtClean="0"/>
              <a:t>11/18/2014</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2</a:t>
            </a:fld>
            <a:endParaRPr lang="en-US" dirty="0"/>
          </a:p>
        </p:txBody>
      </p:sp>
      <p:sp>
        <p:nvSpPr>
          <p:cNvPr id="6" name="Footer Placeholder 5"/>
          <p:cNvSpPr>
            <a:spLocks noGrp="1"/>
          </p:cNvSpPr>
          <p:nvPr>
            <p:ph type="ftr" sz="quarter" idx="11"/>
          </p:nvPr>
        </p:nvSpPr>
        <p:spPr/>
        <p:txBody>
          <a:bodyPr/>
          <a:lstStyle/>
          <a:p>
            <a:r>
              <a:rPr lang="en-US" dirty="0" smtClean="0"/>
              <a:t>Atmosphere SIPS Plans and Status</a:t>
            </a:r>
            <a:endParaRPr lang="en-US" dirty="0"/>
          </a:p>
        </p:txBody>
      </p:sp>
    </p:spTree>
    <p:extLst>
      <p:ext uri="{BB962C8B-B14F-4D97-AF65-F5344CB8AC3E}">
        <p14:creationId xmlns:p14="http://schemas.microsoft.com/office/powerpoint/2010/main" val="360899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Website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SIPS website: </a:t>
            </a:r>
            <a:r>
              <a:rPr lang="en-US" sz="2800" dirty="0" smtClean="0">
                <a:hlinkClick r:id="rId2"/>
              </a:rPr>
              <a:t>http://sips.ssec.wisc.edu/</a:t>
            </a:r>
            <a:endParaRPr lang="en-US" sz="2800" dirty="0" smtClean="0"/>
          </a:p>
          <a:p>
            <a:pPr marL="514350" indent="-514350">
              <a:buFont typeface="+mj-lt"/>
              <a:buAutoNum type="arabicPeriod"/>
            </a:pPr>
            <a:r>
              <a:rPr lang="en-US" sz="2800" dirty="0" smtClean="0"/>
              <a:t>Data search and download (try the API!)</a:t>
            </a:r>
          </a:p>
          <a:p>
            <a:pPr marL="514350" indent="-514350">
              <a:buFont typeface="+mj-lt"/>
              <a:buAutoNum type="arabicPeriod"/>
            </a:pPr>
            <a:r>
              <a:rPr lang="en-US" sz="2800" dirty="0" smtClean="0"/>
              <a:t>Browse imagery</a:t>
            </a:r>
          </a:p>
          <a:p>
            <a:pPr marL="514350" indent="-514350">
              <a:buFont typeface="+mj-lt"/>
              <a:buAutoNum type="arabicPeriod"/>
            </a:pPr>
            <a:r>
              <a:rPr lang="en-US" sz="2800" dirty="0" smtClean="0"/>
              <a:t>Documentation</a:t>
            </a:r>
          </a:p>
          <a:p>
            <a:pPr marL="514350" indent="-514350">
              <a:buFont typeface="+mj-lt"/>
              <a:buAutoNum type="arabicPeriod"/>
            </a:pPr>
            <a:r>
              <a:rPr lang="en-US" sz="2800" dirty="0" smtClean="0"/>
              <a:t>Orbit tools</a:t>
            </a:r>
          </a:p>
          <a:p>
            <a:pPr marL="514350" indent="-514350">
              <a:buFont typeface="+mj-lt"/>
              <a:buAutoNum type="arabicPeriod"/>
            </a:pPr>
            <a:r>
              <a:rPr lang="en-US" sz="2800" dirty="0" smtClean="0"/>
              <a:t>Orbit tracks</a:t>
            </a:r>
            <a:endParaRPr lang="en-US" sz="2800" dirty="0"/>
          </a:p>
        </p:txBody>
      </p:sp>
      <p:sp>
        <p:nvSpPr>
          <p:cNvPr id="4" name="Date Placeholder 3"/>
          <p:cNvSpPr>
            <a:spLocks noGrp="1"/>
          </p:cNvSpPr>
          <p:nvPr>
            <p:ph type="dt" sz="half" idx="10"/>
          </p:nvPr>
        </p:nvSpPr>
        <p:spPr/>
        <p:txBody>
          <a:bodyPr/>
          <a:lstStyle/>
          <a:p>
            <a:fld id="{40CA4E7A-4414-1A42-901E-4D3A7493B6C5}"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20</a:t>
            </a:fld>
            <a:endParaRPr lang="en-US" dirty="0"/>
          </a:p>
        </p:txBody>
      </p:sp>
      <p:pic>
        <p:nvPicPr>
          <p:cNvPr id="7" name="Picture 6"/>
          <p:cNvPicPr>
            <a:picLocks noChangeAspect="1"/>
          </p:cNvPicPr>
          <p:nvPr/>
        </p:nvPicPr>
        <p:blipFill>
          <a:blip r:embed="rId3"/>
          <a:stretch>
            <a:fillRect/>
          </a:stretch>
        </p:blipFill>
        <p:spPr>
          <a:xfrm>
            <a:off x="4350321" y="2403350"/>
            <a:ext cx="4088997" cy="3953000"/>
          </a:xfrm>
          <a:prstGeom prst="rect">
            <a:avLst/>
          </a:prstGeom>
          <a:ln>
            <a:solidFill>
              <a:schemeClr val="bg1">
                <a:lumMod val="75000"/>
              </a:schemeClr>
            </a:solidFill>
          </a:ln>
        </p:spPr>
      </p:pic>
    </p:spTree>
    <p:extLst>
      <p:ext uri="{BB962C8B-B14F-4D97-AF65-F5344CB8AC3E}">
        <p14:creationId xmlns:p14="http://schemas.microsoft.com/office/powerpoint/2010/main" val="3930035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END</a:t>
            </a:r>
          </a:p>
          <a:p>
            <a:pPr marL="0" indent="0" algn="ctr">
              <a:buNone/>
            </a:pPr>
            <a:endParaRPr lang="en-US" dirty="0"/>
          </a:p>
          <a:p>
            <a:pPr marL="0" indent="0" algn="ctr">
              <a:buNone/>
            </a:pPr>
            <a:r>
              <a:rPr lang="en-US" dirty="0" smtClean="0">
                <a:hlinkClick r:id="rId2"/>
              </a:rPr>
              <a:t>Liam.Gumley@ssec.wisc.edu</a:t>
            </a:r>
            <a:endParaRPr lang="en-US" dirty="0" smtClean="0"/>
          </a:p>
          <a:p>
            <a:pPr marL="0" indent="0" algn="ctr">
              <a:buNone/>
            </a:pPr>
            <a:r>
              <a:rPr lang="en-US" dirty="0" smtClean="0"/>
              <a:t>+1 608 265 5358</a:t>
            </a:r>
            <a:endParaRPr lang="en-US" dirty="0"/>
          </a:p>
        </p:txBody>
      </p:sp>
      <p:sp>
        <p:nvSpPr>
          <p:cNvPr id="4" name="Date Placeholder 3"/>
          <p:cNvSpPr>
            <a:spLocks noGrp="1"/>
          </p:cNvSpPr>
          <p:nvPr>
            <p:ph type="dt" sz="half" idx="10"/>
          </p:nvPr>
        </p:nvSpPr>
        <p:spPr/>
        <p:txBody>
          <a:bodyPr/>
          <a:lstStyle/>
          <a:p>
            <a:fld id="{40CA4E7A-4414-1A42-901E-4D3A7493B6C5}"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21</a:t>
            </a:fld>
            <a:endParaRPr lang="en-US" dirty="0"/>
          </a:p>
        </p:txBody>
      </p:sp>
    </p:spTree>
    <p:extLst>
      <p:ext uri="{BB962C8B-B14F-4D97-AF65-F5344CB8AC3E}">
        <p14:creationId xmlns:p14="http://schemas.microsoft.com/office/powerpoint/2010/main" val="3390514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SNPP Atmosphere Discipline</a:t>
            </a:r>
            <a:endParaRPr lang="en-US" dirty="0"/>
          </a:p>
        </p:txBody>
      </p:sp>
      <p:sp>
        <p:nvSpPr>
          <p:cNvPr id="3" name="Content Placeholder 2"/>
          <p:cNvSpPr>
            <a:spLocks noGrp="1"/>
          </p:cNvSpPr>
          <p:nvPr>
            <p:ph idx="1"/>
          </p:nvPr>
        </p:nvSpPr>
        <p:spPr>
          <a:xfrm>
            <a:off x="457200" y="1190776"/>
            <a:ext cx="8229600" cy="4525963"/>
          </a:xfrm>
        </p:spPr>
        <p:txBody>
          <a:bodyPr>
            <a:noAutofit/>
          </a:bodyPr>
          <a:lstStyle/>
          <a:p>
            <a:pPr marL="0" indent="0">
              <a:buNone/>
            </a:pPr>
            <a:r>
              <a:rPr lang="en-US" sz="1500" b="1" dirty="0" smtClean="0"/>
              <a:t>1. Bryan Baum: UW-SSEC (Discipline Lead)</a:t>
            </a:r>
          </a:p>
          <a:p>
            <a:pPr marL="0" indent="0">
              <a:buNone/>
            </a:pPr>
            <a:r>
              <a:rPr lang="en-US" sz="1500" dirty="0" smtClean="0"/>
              <a:t>Continuity </a:t>
            </a:r>
            <a:r>
              <a:rPr lang="en-US" sz="1500" dirty="0"/>
              <a:t>of Cloud Top Pressure and Cloud Infrared Thermodynamic Phase by Combining CrIS and VIIRS </a:t>
            </a:r>
            <a:r>
              <a:rPr lang="en-US" sz="1500" dirty="0" smtClean="0"/>
              <a:t>Measurements</a:t>
            </a:r>
          </a:p>
          <a:p>
            <a:pPr marL="0" indent="0">
              <a:buNone/>
            </a:pPr>
            <a:r>
              <a:rPr lang="en-US" sz="1500" b="1" dirty="0" smtClean="0"/>
              <a:t>2. Eva Borbas: UW-SSEC (NEW)</a:t>
            </a:r>
            <a:r>
              <a:rPr lang="en-US" sz="1500" b="1" dirty="0"/>
              <a:t/>
            </a:r>
            <a:br>
              <a:rPr lang="en-US" sz="1500" b="1" dirty="0"/>
            </a:br>
            <a:r>
              <a:rPr lang="en-US" sz="1500" dirty="0" smtClean="0"/>
              <a:t>Continuation </a:t>
            </a:r>
            <a:r>
              <a:rPr lang="en-US" sz="1500" dirty="0"/>
              <a:t>of EOS Clear Sky Infrared Total Precipitable Water Vapor Product Using a Combination of VIIRS and CrIMSS </a:t>
            </a:r>
            <a:r>
              <a:rPr lang="en-US" sz="1500" dirty="0" smtClean="0"/>
              <a:t>Measurements</a:t>
            </a:r>
          </a:p>
          <a:p>
            <a:pPr marL="0" indent="0">
              <a:buNone/>
            </a:pPr>
            <a:r>
              <a:rPr lang="en-US" sz="1500" b="1" dirty="0" smtClean="0"/>
              <a:t>3. Bo</a:t>
            </a:r>
            <a:r>
              <a:rPr lang="en-US" sz="1500" b="1" dirty="0"/>
              <a:t>-Cai </a:t>
            </a:r>
            <a:r>
              <a:rPr lang="en-US" sz="1500" b="1" dirty="0" smtClean="0"/>
              <a:t>Gao: Naval </a:t>
            </a:r>
            <a:r>
              <a:rPr lang="en-US" sz="1500" b="1" dirty="0"/>
              <a:t>Research </a:t>
            </a:r>
            <a:r>
              <a:rPr lang="en-US" sz="1500" b="1" dirty="0" smtClean="0"/>
              <a:t>Laboratory (NEW)</a:t>
            </a:r>
            <a:r>
              <a:rPr lang="en-US" sz="1500" b="1" dirty="0"/>
              <a:t/>
            </a:r>
            <a:br>
              <a:rPr lang="en-US" sz="1500" b="1" dirty="0"/>
            </a:br>
            <a:r>
              <a:rPr lang="en-US" sz="1500" b="1" dirty="0" smtClean="0"/>
              <a:t> </a:t>
            </a:r>
            <a:r>
              <a:rPr lang="en-US" sz="1500" dirty="0" smtClean="0"/>
              <a:t>Continuation </a:t>
            </a:r>
            <a:r>
              <a:rPr lang="en-US" sz="1500" dirty="0"/>
              <a:t>of Standard Cirrus Reflectance Product from the EOS Terra and Aqua MODIS to Suomi NPP </a:t>
            </a:r>
            <a:r>
              <a:rPr lang="en-US" sz="1500" dirty="0" smtClean="0"/>
              <a:t>VIIRS</a:t>
            </a:r>
          </a:p>
          <a:p>
            <a:pPr marL="0" indent="0">
              <a:buNone/>
            </a:pPr>
            <a:r>
              <a:rPr lang="en-US" sz="1500" b="1" dirty="0" smtClean="0"/>
              <a:t>4. Christopher Elvidge: NOAA</a:t>
            </a:r>
            <a:r>
              <a:rPr lang="en-US" sz="1500" b="1" dirty="0"/>
              <a:t>-NESDIS </a:t>
            </a:r>
            <a:r>
              <a:rPr lang="en-US" sz="1500" b="1" dirty="0" smtClean="0"/>
              <a:t>NGDC</a:t>
            </a:r>
          </a:p>
          <a:p>
            <a:pPr marL="0" indent="0">
              <a:buNone/>
            </a:pPr>
            <a:r>
              <a:rPr lang="en-US" sz="1500" dirty="0" smtClean="0"/>
              <a:t>VIIRS </a:t>
            </a:r>
            <a:r>
              <a:rPr lang="en-US" sz="1500" dirty="0"/>
              <a:t>Nighttime Lights </a:t>
            </a:r>
          </a:p>
          <a:p>
            <a:pPr marL="0" indent="0">
              <a:buNone/>
            </a:pPr>
            <a:r>
              <a:rPr lang="en-US" sz="1500" b="1" dirty="0"/>
              <a:t>5</a:t>
            </a:r>
            <a:r>
              <a:rPr lang="en-US" sz="1500" b="1" dirty="0" smtClean="0"/>
              <a:t>. Christina Hsu: Goddard </a:t>
            </a:r>
            <a:r>
              <a:rPr lang="en-US" sz="1500" b="1" dirty="0"/>
              <a:t>Space Flight Center</a:t>
            </a:r>
            <a:br>
              <a:rPr lang="en-US" sz="1500" b="1" dirty="0"/>
            </a:br>
            <a:r>
              <a:rPr lang="en-US" sz="1500" dirty="0"/>
              <a:t>Extending Long-Term Aerosol Data Records from MODIS to VIIRS: Data Continuity and Enhancements to the E-Deep Blue Algorithm </a:t>
            </a:r>
            <a:endParaRPr lang="en-US" sz="1500" dirty="0" smtClean="0"/>
          </a:p>
          <a:p>
            <a:pPr marL="0" indent="0">
              <a:buNone/>
            </a:pPr>
            <a:r>
              <a:rPr lang="en-US" sz="1500" b="1" dirty="0"/>
              <a:t>6</a:t>
            </a:r>
            <a:r>
              <a:rPr lang="en-US" sz="1500" b="1" dirty="0" smtClean="0"/>
              <a:t>. Robert Levy: Goddard </a:t>
            </a:r>
            <a:r>
              <a:rPr lang="en-US" sz="1500" b="1" dirty="0"/>
              <a:t>Space Flight Center</a:t>
            </a:r>
            <a:br>
              <a:rPr lang="en-US" sz="1500" b="1" dirty="0"/>
            </a:br>
            <a:r>
              <a:rPr lang="en-US" sz="1500" dirty="0"/>
              <a:t>A Consistent Dark-Target Aerosol Data Record, Created from MODIS, VIIRS and Beyond </a:t>
            </a:r>
            <a:endParaRPr lang="en-US" sz="1500" dirty="0" smtClean="0"/>
          </a:p>
          <a:p>
            <a:pPr marL="0" indent="0">
              <a:buNone/>
            </a:pPr>
            <a:r>
              <a:rPr lang="en-US" sz="1500" b="1" dirty="0"/>
              <a:t>7</a:t>
            </a:r>
            <a:r>
              <a:rPr lang="en-US" sz="1500" b="1" dirty="0" smtClean="0"/>
              <a:t>. Steven Platnick: Goddard Space Flight Center</a:t>
            </a:r>
            <a:br>
              <a:rPr lang="en-US" sz="1500" b="1" dirty="0" smtClean="0"/>
            </a:br>
            <a:r>
              <a:rPr lang="en-US" sz="1500" dirty="0" smtClean="0"/>
              <a:t>Development of VIIRS L2 Cloud and L3 Gridded Atmosphere Team Products for NASA Research and EOS Data Record Continuity</a:t>
            </a:r>
          </a:p>
          <a:p>
            <a:pPr marL="0" indent="0">
              <a:buNone/>
            </a:pPr>
            <a:r>
              <a:rPr lang="en-US" sz="1500" b="1" dirty="0"/>
              <a:t>8</a:t>
            </a:r>
            <a:r>
              <a:rPr lang="en-US" sz="1500" b="1" dirty="0" smtClean="0"/>
              <a:t>. Jun Wang: University of Nebraska - Lincoln</a:t>
            </a:r>
            <a:br>
              <a:rPr lang="en-US" sz="1500" b="1" dirty="0" smtClean="0"/>
            </a:br>
            <a:r>
              <a:rPr lang="en-US" sz="1500" dirty="0" smtClean="0"/>
              <a:t>Evaluate and Enhance Suomi NPP Products for Air Quality and Public Health Applications </a:t>
            </a:r>
          </a:p>
          <a:p>
            <a:pPr marL="0" indent="0">
              <a:buNone/>
            </a:pPr>
            <a:endParaRPr lang="en-US" sz="1500" dirty="0" smtClean="0"/>
          </a:p>
        </p:txBody>
      </p:sp>
      <p:sp>
        <p:nvSpPr>
          <p:cNvPr id="4" name="Date Placeholder 3"/>
          <p:cNvSpPr>
            <a:spLocks noGrp="1"/>
          </p:cNvSpPr>
          <p:nvPr>
            <p:ph type="dt" sz="half" idx="10"/>
          </p:nvPr>
        </p:nvSpPr>
        <p:spPr/>
        <p:txBody>
          <a:bodyPr/>
          <a:lstStyle/>
          <a:p>
            <a:fld id="{5D2F6800-4CA5-594B-B3BA-7278661791C0}" type="datetime1">
              <a:rPr lang="en-US" smtClean="0"/>
              <a:t>11/18/2014</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3</a:t>
            </a:fld>
            <a:endParaRPr lang="en-US" dirty="0"/>
          </a:p>
        </p:txBody>
      </p:sp>
      <p:sp>
        <p:nvSpPr>
          <p:cNvPr id="6" name="Footer Placeholder 5"/>
          <p:cNvSpPr>
            <a:spLocks noGrp="1"/>
          </p:cNvSpPr>
          <p:nvPr>
            <p:ph type="ftr" sz="quarter" idx="11"/>
          </p:nvPr>
        </p:nvSpPr>
        <p:spPr/>
        <p:txBody>
          <a:bodyPr/>
          <a:lstStyle/>
          <a:p>
            <a:r>
              <a:rPr lang="en-US" dirty="0" smtClean="0"/>
              <a:t>Atmosphere SIPS Plans and Status</a:t>
            </a:r>
            <a:endParaRPr lang="en-US" dirty="0"/>
          </a:p>
        </p:txBody>
      </p:sp>
    </p:spTree>
    <p:extLst>
      <p:ext uri="{BB962C8B-B14F-4D97-AF65-F5344CB8AC3E}">
        <p14:creationId xmlns:p14="http://schemas.microsoft.com/office/powerpoint/2010/main" val="2823690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SIPS Responsibilities</a:t>
            </a:r>
            <a:r>
              <a:rPr lang="en-US" dirty="0"/>
              <a:t> </a:t>
            </a:r>
            <a:r>
              <a:rPr lang="en-US" dirty="0" smtClean="0"/>
              <a:t>(from AO)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Atmosphere SIPS will:</a:t>
            </a:r>
          </a:p>
          <a:p>
            <a:pPr marL="514350" indent="-514350">
              <a:buFont typeface="+mj-lt"/>
              <a:buAutoNum type="arabicPeriod"/>
            </a:pPr>
            <a:r>
              <a:rPr lang="en-US" dirty="0" smtClean="0"/>
              <a:t>Be responsible </a:t>
            </a:r>
            <a:r>
              <a:rPr lang="en-US" dirty="0"/>
              <a:t>for </a:t>
            </a:r>
            <a:r>
              <a:rPr lang="en-US" dirty="0" smtClean="0"/>
              <a:t>processing, reprocessing, and general assessment of </a:t>
            </a:r>
            <a:r>
              <a:rPr lang="en-US" dirty="0"/>
              <a:t>Suomi NPP VIIRS </a:t>
            </a:r>
            <a:r>
              <a:rPr lang="en-US" dirty="0" smtClean="0"/>
              <a:t>Atmosphere products.</a:t>
            </a:r>
          </a:p>
          <a:p>
            <a:pPr marL="514350" indent="-514350">
              <a:buFont typeface="+mj-lt"/>
              <a:buAutoNum type="arabicPeriod"/>
            </a:pPr>
            <a:r>
              <a:rPr lang="en-US" dirty="0" smtClean="0"/>
              <a:t>Process </a:t>
            </a:r>
            <a:r>
              <a:rPr lang="en-US" dirty="0"/>
              <a:t>Level 0 data to Level 1, Level 2, and global gridded Level 3 atmosphere products using </a:t>
            </a:r>
            <a:r>
              <a:rPr lang="en-US" dirty="0" smtClean="0"/>
              <a:t>scientific </a:t>
            </a:r>
            <a:r>
              <a:rPr lang="en-US" dirty="0"/>
              <a:t>algorithm software from the Suomi NPP Atmosphere Discipline Group</a:t>
            </a:r>
            <a:r>
              <a:rPr lang="en-US" dirty="0" smtClean="0"/>
              <a:t>.</a:t>
            </a:r>
          </a:p>
          <a:p>
            <a:pPr marL="514350" indent="-514350">
              <a:buFont typeface="+mj-lt"/>
              <a:buAutoNum type="arabicPeriod"/>
            </a:pPr>
            <a:r>
              <a:rPr lang="en-US" dirty="0" smtClean="0"/>
              <a:t>Deliver </a:t>
            </a:r>
            <a:r>
              <a:rPr lang="en-US" dirty="0"/>
              <a:t>all data products along with scientific algorithm software, associated metadata, and documentation to </a:t>
            </a:r>
            <a:r>
              <a:rPr lang="en-US" dirty="0" smtClean="0"/>
              <a:t>a NASA</a:t>
            </a:r>
            <a:r>
              <a:rPr lang="en-US" dirty="0"/>
              <a:t>-assigned </a:t>
            </a:r>
            <a:r>
              <a:rPr lang="en-US" dirty="0" smtClean="0"/>
              <a:t>DAAC.</a:t>
            </a:r>
          </a:p>
          <a:p>
            <a:pPr marL="514350" indent="-514350">
              <a:buFont typeface="+mj-lt"/>
              <a:buAutoNum type="arabicPeriod"/>
            </a:pPr>
            <a:r>
              <a:rPr lang="en-US" dirty="0" smtClean="0"/>
              <a:t>Acquire </a:t>
            </a:r>
            <a:r>
              <a:rPr lang="en-US" dirty="0"/>
              <a:t>near-real-time algorithms for selected products and process and deliver these products within three hours for distribution through the LANCE </a:t>
            </a:r>
            <a:r>
              <a:rPr lang="en-US" dirty="0" smtClean="0"/>
              <a:t>system.</a:t>
            </a:r>
            <a:endParaRPr lang="en-US" dirty="0"/>
          </a:p>
        </p:txBody>
      </p:sp>
      <p:sp>
        <p:nvSpPr>
          <p:cNvPr id="4" name="Date Placeholder 3"/>
          <p:cNvSpPr>
            <a:spLocks noGrp="1"/>
          </p:cNvSpPr>
          <p:nvPr>
            <p:ph type="dt" sz="half" idx="10"/>
          </p:nvPr>
        </p:nvSpPr>
        <p:spPr/>
        <p:txBody>
          <a:bodyPr/>
          <a:lstStyle/>
          <a:p>
            <a:fld id="{6EB307D3-AFA6-644B-89D4-00469C7A058B}"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4</a:t>
            </a:fld>
            <a:endParaRPr lang="en-US" dirty="0"/>
          </a:p>
        </p:txBody>
      </p:sp>
    </p:spTree>
    <p:extLst>
      <p:ext uri="{BB962C8B-B14F-4D97-AF65-F5344CB8AC3E}">
        <p14:creationId xmlns:p14="http://schemas.microsoft.com/office/powerpoint/2010/main" val="37328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SIPS Tasks</a:t>
            </a:r>
            <a:r>
              <a:rPr lang="en-US" dirty="0"/>
              <a:t> </a:t>
            </a:r>
            <a:r>
              <a:rPr lang="en-US" dirty="0" smtClean="0"/>
              <a:t>(from SSEC proposal)</a:t>
            </a:r>
            <a:endParaRPr lang="en-US" dirty="0"/>
          </a:p>
        </p:txBody>
      </p:sp>
      <p:sp>
        <p:nvSpPr>
          <p:cNvPr id="3" name="Content Placeholder 2"/>
          <p:cNvSpPr>
            <a:spLocks noGrp="1"/>
          </p:cNvSpPr>
          <p:nvPr>
            <p:ph idx="1"/>
          </p:nvPr>
        </p:nvSpPr>
        <p:spPr/>
        <p:txBody>
          <a:bodyPr>
            <a:noAutofit/>
          </a:bodyPr>
          <a:lstStyle/>
          <a:p>
            <a:pPr marL="0" indent="0">
              <a:buNone/>
            </a:pPr>
            <a:r>
              <a:rPr lang="en-US" sz="2400" dirty="0"/>
              <a:t>The Atmosphere SIPS </a:t>
            </a:r>
            <a:r>
              <a:rPr lang="en-US" sz="2400" dirty="0" smtClean="0"/>
              <a:t>will:</a:t>
            </a:r>
          </a:p>
          <a:p>
            <a:pPr marL="457200" indent="-457200">
              <a:buFont typeface="+mj-lt"/>
              <a:buAutoNum type="arabicPeriod"/>
            </a:pPr>
            <a:r>
              <a:rPr lang="en-US" sz="2000" dirty="0"/>
              <a:t>Assist the SNPP Science Team </a:t>
            </a:r>
            <a:r>
              <a:rPr lang="en-US" sz="2000" dirty="0" smtClean="0"/>
              <a:t>with integrating </a:t>
            </a:r>
            <a:r>
              <a:rPr lang="en-US" sz="2000" dirty="0"/>
              <a:t>and testing the product generation </a:t>
            </a:r>
            <a:r>
              <a:rPr lang="en-US" sz="2000" dirty="0" smtClean="0"/>
              <a:t>software in the SIPS environment</a:t>
            </a:r>
            <a:endParaRPr lang="en-US" sz="2000" dirty="0"/>
          </a:p>
          <a:p>
            <a:pPr marL="457200" indent="-457200">
              <a:buFont typeface="+mj-lt"/>
              <a:buAutoNum type="arabicPeriod"/>
            </a:pPr>
            <a:r>
              <a:rPr lang="en-US" sz="2000" dirty="0" smtClean="0"/>
              <a:t>Implement </a:t>
            </a:r>
            <a:r>
              <a:rPr lang="en-US" sz="2000" dirty="0"/>
              <a:t>the product generation </a:t>
            </a:r>
            <a:r>
              <a:rPr lang="en-US" sz="2000" dirty="0" smtClean="0"/>
              <a:t>software in SIPS operations</a:t>
            </a:r>
          </a:p>
          <a:p>
            <a:pPr marL="457200" indent="-457200">
              <a:buFont typeface="+mj-lt"/>
              <a:buAutoNum type="arabicPeriod"/>
            </a:pPr>
            <a:r>
              <a:rPr lang="en-US" sz="2000" dirty="0" smtClean="0"/>
              <a:t>Create VIIRS Level 1B data in global forward stream mode</a:t>
            </a:r>
            <a:endParaRPr lang="en-US" sz="2000" dirty="0"/>
          </a:p>
          <a:p>
            <a:pPr marL="457200" indent="-457200">
              <a:buFont typeface="+mj-lt"/>
              <a:buAutoNum type="arabicPeriod"/>
            </a:pPr>
            <a:r>
              <a:rPr lang="en-US" sz="2000" dirty="0" smtClean="0"/>
              <a:t>Create VIIRS Level 2 and 3 atmosphere products</a:t>
            </a:r>
            <a:r>
              <a:rPr lang="en-US" sz="2000" dirty="0"/>
              <a:t> </a:t>
            </a:r>
            <a:r>
              <a:rPr lang="en-US" sz="2000" dirty="0" smtClean="0"/>
              <a:t>in global forward stream mode (“near real-time” in 3 hours and “best product” in 48 hours)</a:t>
            </a:r>
          </a:p>
          <a:p>
            <a:pPr marL="457200" indent="-457200">
              <a:buFont typeface="+mj-lt"/>
              <a:buAutoNum type="arabicPeriod"/>
            </a:pPr>
            <a:r>
              <a:rPr lang="en-US" sz="2000" dirty="0" smtClean="0"/>
              <a:t>Reprocess historical VIIRS atmosphere products when directed by the SNPP Science Team, </a:t>
            </a:r>
          </a:p>
          <a:p>
            <a:pPr marL="457200" indent="-457200">
              <a:buFont typeface="+mj-lt"/>
              <a:buAutoNum type="arabicPeriod"/>
            </a:pPr>
            <a:r>
              <a:rPr lang="en-US" sz="2000" dirty="0" smtClean="0"/>
              <a:t>Provide </a:t>
            </a:r>
            <a:r>
              <a:rPr lang="en-US" sz="2000" dirty="0"/>
              <a:t>assessment capabilities for </a:t>
            </a:r>
            <a:r>
              <a:rPr lang="en-US" sz="2000" dirty="0" smtClean="0"/>
              <a:t>VIIRS atmosphere products,</a:t>
            </a:r>
          </a:p>
          <a:p>
            <a:pPr marL="457200" indent="-457200">
              <a:buFont typeface="+mj-lt"/>
              <a:buAutoNum type="arabicPeriod"/>
            </a:pPr>
            <a:r>
              <a:rPr lang="en-US" sz="2000" dirty="0" smtClean="0"/>
              <a:t>Deliver VIIRS atmosphere products</a:t>
            </a:r>
            <a:r>
              <a:rPr lang="en-US" sz="2000" dirty="0"/>
              <a:t>, software, browse imagery, and associated ancillary data and metadata to NASA </a:t>
            </a:r>
            <a:r>
              <a:rPr lang="en-US" sz="2000" dirty="0" smtClean="0"/>
              <a:t>LAADS for archive and distribution.</a:t>
            </a:r>
          </a:p>
        </p:txBody>
      </p:sp>
      <p:sp>
        <p:nvSpPr>
          <p:cNvPr id="4" name="Date Placeholder 3"/>
          <p:cNvSpPr>
            <a:spLocks noGrp="1"/>
          </p:cNvSpPr>
          <p:nvPr>
            <p:ph type="dt" sz="half" idx="10"/>
          </p:nvPr>
        </p:nvSpPr>
        <p:spPr/>
        <p:txBody>
          <a:bodyPr/>
          <a:lstStyle/>
          <a:p>
            <a:fld id="{F296C706-087B-DC4E-95BB-A8961EBFD156}" type="datetime1">
              <a:rPr lang="en-US" smtClean="0"/>
              <a:t>11/18/2014</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5</a:t>
            </a:fld>
            <a:endParaRPr lang="en-US" dirty="0"/>
          </a:p>
        </p:txBody>
      </p:sp>
      <p:sp>
        <p:nvSpPr>
          <p:cNvPr id="6" name="Footer Placeholder 5"/>
          <p:cNvSpPr>
            <a:spLocks noGrp="1"/>
          </p:cNvSpPr>
          <p:nvPr>
            <p:ph type="ftr" sz="quarter" idx="11"/>
          </p:nvPr>
        </p:nvSpPr>
        <p:spPr/>
        <p:txBody>
          <a:bodyPr/>
          <a:lstStyle/>
          <a:p>
            <a:r>
              <a:rPr lang="en-US" dirty="0" smtClean="0"/>
              <a:t>Atmosphere SIPS Plans and Status</a:t>
            </a:r>
            <a:endParaRPr lang="en-US" dirty="0"/>
          </a:p>
        </p:txBody>
      </p:sp>
    </p:spTree>
    <p:extLst>
      <p:ext uri="{BB962C8B-B14F-4D97-AF65-F5344CB8AC3E}">
        <p14:creationId xmlns:p14="http://schemas.microsoft.com/office/powerpoint/2010/main" val="1311612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Level 0 and 1B Products</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US" sz="2400" dirty="0" smtClean="0"/>
              <a:t>VIIRS stored mission data will be delivered to the Atmosphere SIPS by NASA EDOS (via MODAPS) in a NASA-defined Level 0 format.</a:t>
            </a:r>
          </a:p>
          <a:p>
            <a:pPr marL="457200" indent="-457200">
              <a:buFont typeface="+mj-lt"/>
              <a:buAutoNum type="arabicPeriod"/>
            </a:pPr>
            <a:r>
              <a:rPr lang="en-US" sz="2400" dirty="0" smtClean="0"/>
              <a:t>VIIRS Level 1A, geolocation, and 1B data will be created at the Atmosphere SIPS using a NASA version of geolocation and calibration algorithms and software and stored in a NASA-defined Level 1B format.</a:t>
            </a:r>
          </a:p>
          <a:p>
            <a:pPr marL="457200" indent="-457200">
              <a:buFont typeface="+mj-lt"/>
              <a:buAutoNum type="arabicPeriod"/>
            </a:pPr>
            <a:r>
              <a:rPr lang="en-US" sz="2400" dirty="0" smtClean="0"/>
              <a:t>Atmosphere SIPS may use different LUTs or corrections in their version of the L1B processing.</a:t>
            </a:r>
          </a:p>
          <a:p>
            <a:pPr marL="457200" indent="-457200">
              <a:buFont typeface="+mj-lt"/>
              <a:buAutoNum type="arabicPeriod"/>
            </a:pPr>
            <a:r>
              <a:rPr lang="en-US" sz="2400" dirty="0" smtClean="0"/>
              <a:t>Atmosphere SIPS will fuse Level 1B sounder with imager data (CrIS/VIIRS, AIR/MODIS) for several of the ST investigations (e.g., to provide 13 micron channels at VIIRS resolution). This will be done internally at the SIPS (not part of the NASA Level 1B software).</a:t>
            </a:r>
            <a:endParaRPr lang="en-US" sz="2400" dirty="0"/>
          </a:p>
        </p:txBody>
      </p:sp>
      <p:sp>
        <p:nvSpPr>
          <p:cNvPr id="4" name="Date Placeholder 3"/>
          <p:cNvSpPr>
            <a:spLocks noGrp="1"/>
          </p:cNvSpPr>
          <p:nvPr>
            <p:ph type="dt" sz="half" idx="10"/>
          </p:nvPr>
        </p:nvSpPr>
        <p:spPr/>
        <p:txBody>
          <a:bodyPr/>
          <a:lstStyle/>
          <a:p>
            <a:fld id="{76597CE1-FC37-0044-AAF8-169C28F3E7BB}" type="datetime1">
              <a:rPr lang="en-US" smtClean="0"/>
              <a:t>11/18/2014</a:t>
            </a:fld>
            <a:endParaRPr lang="en-US" dirty="0"/>
          </a:p>
        </p:txBody>
      </p:sp>
      <p:sp>
        <p:nvSpPr>
          <p:cNvPr id="5" name="Slide Number Placeholder 4"/>
          <p:cNvSpPr>
            <a:spLocks noGrp="1"/>
          </p:cNvSpPr>
          <p:nvPr>
            <p:ph type="sldNum" sz="quarter" idx="12"/>
          </p:nvPr>
        </p:nvSpPr>
        <p:spPr/>
        <p:txBody>
          <a:bodyPr/>
          <a:lstStyle/>
          <a:p>
            <a:fld id="{38CF7939-3FE8-6F48-90AC-22598DE80313}" type="slidenum">
              <a:rPr lang="en-US" smtClean="0"/>
              <a:t>6</a:t>
            </a:fld>
            <a:endParaRPr lang="en-US" dirty="0"/>
          </a:p>
        </p:txBody>
      </p:sp>
      <p:sp>
        <p:nvSpPr>
          <p:cNvPr id="6" name="Footer Placeholder 5"/>
          <p:cNvSpPr>
            <a:spLocks noGrp="1"/>
          </p:cNvSpPr>
          <p:nvPr>
            <p:ph type="ftr" sz="quarter" idx="11"/>
          </p:nvPr>
        </p:nvSpPr>
        <p:spPr/>
        <p:txBody>
          <a:bodyPr/>
          <a:lstStyle/>
          <a:p>
            <a:r>
              <a:rPr lang="en-US" dirty="0" smtClean="0"/>
              <a:t>Atmosphere SIPS Plans and Status</a:t>
            </a:r>
            <a:endParaRPr lang="en-US" dirty="0"/>
          </a:p>
        </p:txBody>
      </p:sp>
    </p:spTree>
    <p:extLst>
      <p:ext uri="{BB962C8B-B14F-4D97-AF65-F5344CB8AC3E}">
        <p14:creationId xmlns:p14="http://schemas.microsoft.com/office/powerpoint/2010/main" val="1202327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Level 1 Software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NASA directed the PEATEs to come up with a plan to create a NASA version of Level 1 software and file formats for VIIRS, CrIS, ATMS, OMPS</a:t>
            </a:r>
            <a:r>
              <a:rPr lang="en-US" dirty="0"/>
              <a:t> </a:t>
            </a:r>
            <a:r>
              <a:rPr lang="en-US" dirty="0" smtClean="0"/>
              <a:t>using Level 0 data supplied by EDOS.</a:t>
            </a:r>
          </a:p>
          <a:p>
            <a:pPr marL="514350" indent="-514350">
              <a:buFont typeface="+mj-lt"/>
              <a:buAutoNum type="arabicPeriod"/>
            </a:pPr>
            <a:r>
              <a:rPr lang="en-US" dirty="0" smtClean="0"/>
              <a:t>Goal is to be independent of IDPS data, processing, and software</a:t>
            </a:r>
          </a:p>
          <a:p>
            <a:pPr marL="514350" indent="-514350">
              <a:buFont typeface="+mj-lt"/>
              <a:buAutoNum type="arabicPeriod"/>
            </a:pPr>
            <a:r>
              <a:rPr lang="en-US" dirty="0" smtClean="0"/>
              <a:t>VIIRS Ocean, Land, and Atmosphere PEATEs and VCST are developing the VIIRS Level 1 software</a:t>
            </a:r>
          </a:p>
          <a:p>
            <a:pPr marL="514350" indent="-514350">
              <a:buFont typeface="+mj-lt"/>
              <a:buAutoNum type="arabicPeriod"/>
            </a:pPr>
            <a:r>
              <a:rPr lang="en-US" dirty="0" smtClean="0"/>
              <a:t>Fred Patt (Ocean SIPS) is project leader. Liam Gumley is lead for Atmosphere.</a:t>
            </a:r>
          </a:p>
          <a:p>
            <a:pPr marL="514350" indent="-514350">
              <a:buFont typeface="+mj-lt"/>
              <a:buAutoNum type="arabicPeriod"/>
            </a:pPr>
            <a:endParaRPr lang="en-US" dirty="0"/>
          </a:p>
        </p:txBody>
      </p:sp>
      <p:sp>
        <p:nvSpPr>
          <p:cNvPr id="4" name="Date Placeholder 3"/>
          <p:cNvSpPr>
            <a:spLocks noGrp="1"/>
          </p:cNvSpPr>
          <p:nvPr>
            <p:ph type="dt" sz="half" idx="10"/>
          </p:nvPr>
        </p:nvSpPr>
        <p:spPr/>
        <p:txBody>
          <a:bodyPr/>
          <a:lstStyle/>
          <a:p>
            <a:fld id="{3146AF18-4B99-574E-AE07-36DF598676BC}"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7</a:t>
            </a:fld>
            <a:endParaRPr lang="en-US" dirty="0"/>
          </a:p>
        </p:txBody>
      </p:sp>
    </p:spTree>
    <p:extLst>
      <p:ext uri="{BB962C8B-B14F-4D97-AF65-F5344CB8AC3E}">
        <p14:creationId xmlns:p14="http://schemas.microsoft.com/office/powerpoint/2010/main" val="368746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NASA Level 1 Software 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Modular, well-documented, efficient, robust portable software, owned and maintained by NASA.</a:t>
            </a:r>
          </a:p>
          <a:p>
            <a:pPr marL="457200" indent="-457200">
              <a:buFont typeface="+mj-lt"/>
              <a:buAutoNum type="arabicPeriod"/>
            </a:pPr>
            <a:r>
              <a:rPr lang="en-US" sz="2000" dirty="0" smtClean="0"/>
              <a:t>Straightforward implementation of instrument calibration equations and support for calibration updates.</a:t>
            </a:r>
          </a:p>
          <a:p>
            <a:pPr marL="457200" indent="-457200">
              <a:buFont typeface="+mj-lt"/>
              <a:buAutoNum type="arabicPeriod"/>
            </a:pPr>
            <a:r>
              <a:rPr lang="en-US" sz="2000" dirty="0" smtClean="0"/>
              <a:t>Data product formats developed and maintained by NASA.  Level 1B and Geolocation will be the standard final products.</a:t>
            </a:r>
          </a:p>
          <a:p>
            <a:pPr marL="457200" indent="-457200">
              <a:buFont typeface="+mj-lt"/>
              <a:buAutoNum type="arabicPeriod"/>
            </a:pPr>
            <a:r>
              <a:rPr lang="en-US" sz="2000" dirty="0" smtClean="0"/>
              <a:t>Level 1A data product will be generated as part of the processing stream.</a:t>
            </a:r>
          </a:p>
          <a:p>
            <a:pPr marL="457200" indent="-457200">
              <a:buFont typeface="+mj-lt"/>
              <a:buAutoNum type="arabicPeriod"/>
            </a:pPr>
            <a:r>
              <a:rPr lang="en-US" sz="2000" dirty="0" smtClean="0"/>
              <a:t>Separate executables for Level</a:t>
            </a:r>
            <a:r>
              <a:rPr lang="en-US" sz="2000" dirty="0"/>
              <a:t> </a:t>
            </a:r>
            <a:r>
              <a:rPr lang="en-US" sz="2000" dirty="0" smtClean="0"/>
              <a:t>1A, Geolocation and Level 1B.</a:t>
            </a:r>
          </a:p>
          <a:p>
            <a:pPr marL="457200" indent="-457200">
              <a:buFont typeface="+mj-lt"/>
              <a:buAutoNum type="arabicPeriod"/>
            </a:pPr>
            <a:r>
              <a:rPr lang="en-US" sz="2000" dirty="0" smtClean="0"/>
              <a:t>Reasonable granule length (e.g., 5 minutes as for MODIS) chosen by NASA.</a:t>
            </a:r>
          </a:p>
          <a:p>
            <a:pPr marL="457200" indent="-457200">
              <a:buFont typeface="+mj-lt"/>
              <a:buAutoNum type="arabicPeriod"/>
            </a:pPr>
            <a:r>
              <a:rPr lang="en-US" sz="2000" dirty="0" smtClean="0"/>
              <a:t>Reduce number of Level 1B data files (i.e., eliminate separate files for each VIIRS band).</a:t>
            </a:r>
          </a:p>
        </p:txBody>
      </p:sp>
      <p:sp>
        <p:nvSpPr>
          <p:cNvPr id="4" name="Date Placeholder 3"/>
          <p:cNvSpPr>
            <a:spLocks noGrp="1"/>
          </p:cNvSpPr>
          <p:nvPr>
            <p:ph type="dt" sz="half" idx="10"/>
          </p:nvPr>
        </p:nvSpPr>
        <p:spPr/>
        <p:txBody>
          <a:bodyPr/>
          <a:lstStyle/>
          <a:p>
            <a:fld id="{9427651F-8BF8-514D-A930-96BBBCB3C7D2}"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8</a:t>
            </a:fld>
            <a:endParaRPr lang="en-US" dirty="0"/>
          </a:p>
        </p:txBody>
      </p:sp>
    </p:spTree>
    <p:extLst>
      <p:ext uri="{BB962C8B-B14F-4D97-AF65-F5344CB8AC3E}">
        <p14:creationId xmlns:p14="http://schemas.microsoft.com/office/powerpoint/2010/main" val="24223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vs. MODIS 5-min granules</a:t>
            </a:r>
            <a:endParaRPr lang="en-US" dirty="0"/>
          </a:p>
        </p:txBody>
      </p:sp>
      <p:sp>
        <p:nvSpPr>
          <p:cNvPr id="4" name="Date Placeholder 3"/>
          <p:cNvSpPr>
            <a:spLocks noGrp="1"/>
          </p:cNvSpPr>
          <p:nvPr>
            <p:ph type="dt" sz="half" idx="10"/>
          </p:nvPr>
        </p:nvSpPr>
        <p:spPr/>
        <p:txBody>
          <a:bodyPr/>
          <a:lstStyle/>
          <a:p>
            <a:fld id="{FD4A00EC-3B79-834A-BC7F-1809E0C0AF14}" type="datetime1">
              <a:rPr lang="en-US" smtClean="0"/>
              <a:t>11/18/2014</a:t>
            </a:fld>
            <a:endParaRPr lang="en-US" dirty="0"/>
          </a:p>
        </p:txBody>
      </p:sp>
      <p:sp>
        <p:nvSpPr>
          <p:cNvPr id="5" name="Footer Placeholder 4"/>
          <p:cNvSpPr>
            <a:spLocks noGrp="1"/>
          </p:cNvSpPr>
          <p:nvPr>
            <p:ph type="ftr" sz="quarter" idx="11"/>
          </p:nvPr>
        </p:nvSpPr>
        <p:spPr/>
        <p:txBody>
          <a:bodyPr/>
          <a:lstStyle/>
          <a:p>
            <a:r>
              <a:rPr lang="en-US" dirty="0" smtClean="0"/>
              <a:t>Atmosphere SIPS Plans and Status</a:t>
            </a:r>
            <a:endParaRPr lang="en-US" dirty="0"/>
          </a:p>
        </p:txBody>
      </p:sp>
      <p:sp>
        <p:nvSpPr>
          <p:cNvPr id="6" name="Slide Number Placeholder 5"/>
          <p:cNvSpPr>
            <a:spLocks noGrp="1"/>
          </p:cNvSpPr>
          <p:nvPr>
            <p:ph type="sldNum" sz="quarter" idx="12"/>
          </p:nvPr>
        </p:nvSpPr>
        <p:spPr/>
        <p:txBody>
          <a:bodyPr/>
          <a:lstStyle/>
          <a:p>
            <a:fld id="{38CF7939-3FE8-6F48-90AC-22598DE80313}" type="slidenum">
              <a:rPr lang="en-US" smtClean="0"/>
              <a:t>9</a:t>
            </a:fld>
            <a:endParaRPr lang="en-US" dirty="0"/>
          </a:p>
        </p:txBody>
      </p:sp>
      <p:pic>
        <p:nvPicPr>
          <p:cNvPr id="7" name="Picture 6"/>
          <p:cNvPicPr>
            <a:picLocks noChangeAspect="1"/>
          </p:cNvPicPr>
          <p:nvPr/>
        </p:nvPicPr>
        <p:blipFill>
          <a:blip r:embed="rId2"/>
          <a:stretch>
            <a:fillRect/>
          </a:stretch>
        </p:blipFill>
        <p:spPr>
          <a:xfrm>
            <a:off x="0" y="1669253"/>
            <a:ext cx="9162626" cy="3522606"/>
          </a:xfrm>
          <a:prstGeom prst="rect">
            <a:avLst/>
          </a:prstGeom>
        </p:spPr>
      </p:pic>
      <p:sp>
        <p:nvSpPr>
          <p:cNvPr id="8" name="Rectangle 7"/>
          <p:cNvSpPr/>
          <p:nvPr/>
        </p:nvSpPr>
        <p:spPr>
          <a:xfrm>
            <a:off x="514215" y="5511083"/>
            <a:ext cx="8108748" cy="769441"/>
          </a:xfrm>
          <a:prstGeom prst="rect">
            <a:avLst/>
          </a:prstGeom>
        </p:spPr>
        <p:txBody>
          <a:bodyPr wrap="square">
            <a:spAutoFit/>
          </a:bodyPr>
          <a:lstStyle/>
          <a:p>
            <a:pPr algn="ctr"/>
            <a:r>
              <a:rPr lang="en-US" sz="2200" baseline="30000" dirty="0"/>
              <a:t>VIIRS M7 2012/06/03 18:45 (left) and Aqua MODIS band 2 2012/06/03 18:40 (right) in Intermediate File Format created by the Atmosphere PEATE for the SNPP Science </a:t>
            </a:r>
            <a:r>
              <a:rPr lang="en-US" sz="2200" baseline="30000" dirty="0" smtClean="0"/>
              <a:t>Team.</a:t>
            </a:r>
          </a:p>
          <a:p>
            <a:pPr algn="ctr"/>
            <a:r>
              <a:rPr lang="en-US" sz="2200" baseline="30000" dirty="0" smtClean="0"/>
              <a:t>Note that VIIRS Bowtie-Pixel restore is a downstream option at the Atmosphere SIPS.</a:t>
            </a:r>
            <a:endParaRPr lang="en-US" sz="2200" dirty="0"/>
          </a:p>
        </p:txBody>
      </p:sp>
      <p:sp>
        <p:nvSpPr>
          <p:cNvPr id="9" name="TextBox 8"/>
          <p:cNvSpPr txBox="1"/>
          <p:nvPr/>
        </p:nvSpPr>
        <p:spPr>
          <a:xfrm>
            <a:off x="6712205" y="5181851"/>
            <a:ext cx="2431795" cy="276999"/>
          </a:xfrm>
          <a:prstGeom prst="rect">
            <a:avLst/>
          </a:prstGeom>
          <a:noFill/>
        </p:spPr>
        <p:txBody>
          <a:bodyPr wrap="square" rtlCol="0">
            <a:spAutoFit/>
          </a:bodyPr>
          <a:lstStyle/>
          <a:p>
            <a:pPr algn="r"/>
            <a:r>
              <a:rPr lang="en-US" sz="1200" i="1" dirty="0" smtClean="0">
                <a:solidFill>
                  <a:schemeClr val="tx1">
                    <a:lumMod val="50000"/>
                    <a:lumOff val="50000"/>
                  </a:schemeClr>
                </a:solidFill>
              </a:rPr>
              <a:t>Atmosphere PEATE</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3005205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550</TotalTime>
  <Words>2031</Words>
  <Application>Microsoft Office PowerPoint</Application>
  <PresentationFormat>On-screen Show (4:3)</PresentationFormat>
  <Paragraphs>206</Paragraphs>
  <Slides>21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Suomi NPP Atmosphere SIPS </vt:lpstr>
      <vt:lpstr>What is a SIPS?</vt:lpstr>
      <vt:lpstr>SNPP Atmosphere Discipline</vt:lpstr>
      <vt:lpstr>SIPS Responsibilities (from AO) </vt:lpstr>
      <vt:lpstr>SIPS Tasks (from SSEC proposal)</vt:lpstr>
      <vt:lpstr>VIIRS Level 0 and 1B Products</vt:lpstr>
      <vt:lpstr>NASA Level 1 Software</vt:lpstr>
      <vt:lpstr>NASA Level 1 Software Objectives</vt:lpstr>
      <vt:lpstr>VIIRS vs. MODIS 5-min granules</vt:lpstr>
      <vt:lpstr>VIIRS Level 2 Products</vt:lpstr>
      <vt:lpstr>VIIRS Level 2 Product Examples</vt:lpstr>
      <vt:lpstr>VIIRS Level 3 Products</vt:lpstr>
      <vt:lpstr>Items Delivered to DAAC</vt:lpstr>
      <vt:lpstr>Current ST Support Activities</vt:lpstr>
      <vt:lpstr>Continuing PEATE Activities</vt:lpstr>
      <vt:lpstr>Product Evaluation</vt:lpstr>
      <vt:lpstr>Key Archived Data</vt:lpstr>
      <vt:lpstr>Product Generation by SIPS</vt:lpstr>
      <vt:lpstr>SIPS Infrastructure</vt:lpstr>
      <vt:lpstr>SIPS Website</vt:lpstr>
      <vt:lpstr>PowerPoint Presentation</vt:lpstr>
    </vt:vector>
  </TitlesOfParts>
  <Company>Space Science and Engineering Center, University of Wisconsin-Madison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Atmosphere SIPS</dc:title>
  <dc:creator>Liam Gumley</dc:creator>
  <cp:lastModifiedBy>Molthan, Andrew L. (MSFC-ZP11)</cp:lastModifiedBy>
  <cp:revision>68</cp:revision>
  <dcterms:created xsi:type="dcterms:W3CDTF">2014-10-20T19:57:32Z</dcterms:created>
  <dcterms:modified xsi:type="dcterms:W3CDTF">2014-11-18T12:08:51Z</dcterms:modified>
</cp:coreProperties>
</file>